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7" r:id="rId2"/>
    <p:sldId id="262" r:id="rId3"/>
    <p:sldId id="274" r:id="rId4"/>
    <p:sldId id="278" r:id="rId5"/>
    <p:sldId id="279" r:id="rId6"/>
    <p:sldId id="280" r:id="rId7"/>
    <p:sldId id="281" r:id="rId8"/>
    <p:sldId id="282" r:id="rId9"/>
    <p:sldId id="283" r:id="rId10"/>
    <p:sldId id="287" r:id="rId11"/>
    <p:sldId id="284" r:id="rId12"/>
    <p:sldId id="285" r:id="rId13"/>
    <p:sldId id="286" r:id="rId14"/>
    <p:sldId id="288" r:id="rId15"/>
    <p:sldId id="289" r:id="rId16"/>
    <p:sldId id="290" r:id="rId17"/>
    <p:sldId id="291" r:id="rId18"/>
    <p:sldId id="292" r:id="rId19"/>
    <p:sldId id="293" r:id="rId20"/>
    <p:sldId id="294" r:id="rId21"/>
    <p:sldId id="295" r:id="rId22"/>
    <p:sldId id="302" r:id="rId23"/>
    <p:sldId id="303" r:id="rId24"/>
    <p:sldId id="304" r:id="rId25"/>
    <p:sldId id="305" r:id="rId26"/>
    <p:sldId id="297" r:id="rId27"/>
    <p:sldId id="296" r:id="rId28"/>
    <p:sldId id="298" r:id="rId29"/>
    <p:sldId id="299" r:id="rId30"/>
    <p:sldId id="300" r:id="rId31"/>
    <p:sldId id="301" r:id="rId32"/>
    <p:sldId id="268" r:id="rId33"/>
    <p:sldId id="277" r:id="rId34"/>
    <p:sldId id="27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9"/>
    <p:restoredTop sz="94690"/>
  </p:normalViewPr>
  <p:slideViewPr>
    <p:cSldViewPr snapToGrid="0" snapToObjects="1">
      <p:cViewPr varScale="1">
        <p:scale>
          <a:sx n="92" d="100"/>
          <a:sy n="92" d="100"/>
        </p:scale>
        <p:origin x="190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D2C6E6-D0FE-40C0-8F98-0D705AEF010D}" type="datetimeFigureOut">
              <a:rPr lang="nl-BE" smtClean="0"/>
              <a:t>27/07/2021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216E1C-4D6F-4446-9947-D4586F8A1DE3}" type="slidenum">
              <a:rPr lang="nl-BE" smtClean="0"/>
              <a:t>‹#›</a:t>
            </a:fld>
            <a:endParaRPr lang="nl-BE"/>
          </a:p>
        </p:txBody>
      </p:sp>
    </p:spTree>
    <p:extLst>
      <p:ext uri="{BB962C8B-B14F-4D97-AF65-F5344CB8AC3E}">
        <p14:creationId xmlns:p14="http://schemas.microsoft.com/office/powerpoint/2010/main" val="4168678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https://docs.microsoft.com/en-us/dotnet/api/system.appdomain.createinstanceandunwrap?view=net-5.0</a:t>
            </a:r>
          </a:p>
        </p:txBody>
      </p:sp>
      <p:sp>
        <p:nvSpPr>
          <p:cNvPr id="4" name="Slide Number Placeholder 3"/>
          <p:cNvSpPr>
            <a:spLocks noGrp="1"/>
          </p:cNvSpPr>
          <p:nvPr>
            <p:ph type="sldNum" sz="quarter" idx="5"/>
          </p:nvPr>
        </p:nvSpPr>
        <p:spPr/>
        <p:txBody>
          <a:bodyPr/>
          <a:lstStyle/>
          <a:p>
            <a:fld id="{AE216E1C-4D6F-4446-9947-D4586F8A1DE3}" type="slidenum">
              <a:rPr lang="nl-BE" smtClean="0"/>
              <a:t>24</a:t>
            </a:fld>
            <a:endParaRPr lang="nl-BE"/>
          </a:p>
        </p:txBody>
      </p:sp>
    </p:spTree>
    <p:extLst>
      <p:ext uri="{BB962C8B-B14F-4D97-AF65-F5344CB8AC3E}">
        <p14:creationId xmlns:p14="http://schemas.microsoft.com/office/powerpoint/2010/main" val="4269604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https://docs.microsoft.com/en-us/dotnet/api/system.appdomain.createinstanceandunwrap?view=net-5.0</a:t>
            </a:r>
          </a:p>
        </p:txBody>
      </p:sp>
      <p:sp>
        <p:nvSpPr>
          <p:cNvPr id="4" name="Slide Number Placeholder 3"/>
          <p:cNvSpPr>
            <a:spLocks noGrp="1"/>
          </p:cNvSpPr>
          <p:nvPr>
            <p:ph type="sldNum" sz="quarter" idx="5"/>
          </p:nvPr>
        </p:nvSpPr>
        <p:spPr/>
        <p:txBody>
          <a:bodyPr/>
          <a:lstStyle/>
          <a:p>
            <a:fld id="{AE216E1C-4D6F-4446-9947-D4586F8A1DE3}" type="slidenum">
              <a:rPr lang="nl-BE" smtClean="0"/>
              <a:t>25</a:t>
            </a:fld>
            <a:endParaRPr lang="nl-BE"/>
          </a:p>
        </p:txBody>
      </p:sp>
    </p:spTree>
    <p:extLst>
      <p:ext uri="{BB962C8B-B14F-4D97-AF65-F5344CB8AC3E}">
        <p14:creationId xmlns:p14="http://schemas.microsoft.com/office/powerpoint/2010/main" val="4275916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F962-1968-194B-B7C7-84CFF56F4C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A1F41D-4544-B740-B245-9A6638A104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43D59E-C913-AD47-9679-EC55E0748061}"/>
              </a:ext>
            </a:extLst>
          </p:cNvPr>
          <p:cNvSpPr>
            <a:spLocks noGrp="1"/>
          </p:cNvSpPr>
          <p:nvPr>
            <p:ph type="dt" sz="half" idx="10"/>
          </p:nvPr>
        </p:nvSpPr>
        <p:spPr/>
        <p:txBody>
          <a:bodyPr/>
          <a:lstStyle/>
          <a:p>
            <a:fld id="{CBA295A3-5065-CE4B-84B9-4897F0327905}" type="datetimeFigureOut">
              <a:rPr lang="en-US" smtClean="0"/>
              <a:t>7/27/2021</a:t>
            </a:fld>
            <a:endParaRPr lang="en-US"/>
          </a:p>
        </p:txBody>
      </p:sp>
      <p:sp>
        <p:nvSpPr>
          <p:cNvPr id="5" name="Footer Placeholder 4">
            <a:extLst>
              <a:ext uri="{FF2B5EF4-FFF2-40B4-BE49-F238E27FC236}">
                <a16:creationId xmlns:a16="http://schemas.microsoft.com/office/drawing/2014/main" id="{0FA3734A-FE24-FF40-8235-4A4CB63E5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F04A49-041F-A441-9600-5B14852F061B}"/>
              </a:ext>
            </a:extLst>
          </p:cNvPr>
          <p:cNvSpPr>
            <a:spLocks noGrp="1"/>
          </p:cNvSpPr>
          <p:nvPr>
            <p:ph type="sldNum" sz="quarter" idx="12"/>
          </p:nvPr>
        </p:nvSpPr>
        <p:spPr/>
        <p:txBody>
          <a:bodyPr/>
          <a:lstStyle/>
          <a:p>
            <a:fld id="{989BFEF6-EDBF-DF4E-83DF-E70F8B114FBA}" type="slidenum">
              <a:rPr lang="en-US" smtClean="0"/>
              <a:t>‹#›</a:t>
            </a:fld>
            <a:endParaRPr lang="en-US"/>
          </a:p>
        </p:txBody>
      </p:sp>
    </p:spTree>
    <p:extLst>
      <p:ext uri="{BB962C8B-B14F-4D97-AF65-F5344CB8AC3E}">
        <p14:creationId xmlns:p14="http://schemas.microsoft.com/office/powerpoint/2010/main" val="2200518608"/>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05AD3-6CDD-F144-B22D-A2F26EBF1D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B927D0-A3F5-AC47-B49A-62AD6F3A8F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B1CE16-CD72-EC47-8C19-DCEF3A163338}"/>
              </a:ext>
            </a:extLst>
          </p:cNvPr>
          <p:cNvSpPr>
            <a:spLocks noGrp="1"/>
          </p:cNvSpPr>
          <p:nvPr>
            <p:ph type="dt" sz="half" idx="10"/>
          </p:nvPr>
        </p:nvSpPr>
        <p:spPr/>
        <p:txBody>
          <a:bodyPr/>
          <a:lstStyle/>
          <a:p>
            <a:fld id="{CBA295A3-5065-CE4B-84B9-4897F0327905}" type="datetimeFigureOut">
              <a:rPr lang="en-US" smtClean="0"/>
              <a:t>7/27/2021</a:t>
            </a:fld>
            <a:endParaRPr lang="en-US"/>
          </a:p>
        </p:txBody>
      </p:sp>
      <p:sp>
        <p:nvSpPr>
          <p:cNvPr id="5" name="Footer Placeholder 4">
            <a:extLst>
              <a:ext uri="{FF2B5EF4-FFF2-40B4-BE49-F238E27FC236}">
                <a16:creationId xmlns:a16="http://schemas.microsoft.com/office/drawing/2014/main" id="{088B911E-559D-6849-9205-45C05F755E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B5FE07-6808-C845-8FA4-7EE46BF20225}"/>
              </a:ext>
            </a:extLst>
          </p:cNvPr>
          <p:cNvSpPr>
            <a:spLocks noGrp="1"/>
          </p:cNvSpPr>
          <p:nvPr>
            <p:ph type="sldNum" sz="quarter" idx="12"/>
          </p:nvPr>
        </p:nvSpPr>
        <p:spPr/>
        <p:txBody>
          <a:bodyPr/>
          <a:lstStyle/>
          <a:p>
            <a:fld id="{989BFEF6-EDBF-DF4E-83DF-E70F8B114FBA}" type="slidenum">
              <a:rPr lang="en-US" smtClean="0"/>
              <a:t>‹#›</a:t>
            </a:fld>
            <a:endParaRPr lang="en-US"/>
          </a:p>
        </p:txBody>
      </p:sp>
    </p:spTree>
    <p:extLst>
      <p:ext uri="{BB962C8B-B14F-4D97-AF65-F5344CB8AC3E}">
        <p14:creationId xmlns:p14="http://schemas.microsoft.com/office/powerpoint/2010/main" val="2191052460"/>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6085AB-1302-3D4C-BA2C-FE036FA1F0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17C0AB-A48B-6F43-8AB2-1B0A4A8285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C55E84-4EC0-E140-BADD-81A11595B5C0}"/>
              </a:ext>
            </a:extLst>
          </p:cNvPr>
          <p:cNvSpPr>
            <a:spLocks noGrp="1"/>
          </p:cNvSpPr>
          <p:nvPr>
            <p:ph type="dt" sz="half" idx="10"/>
          </p:nvPr>
        </p:nvSpPr>
        <p:spPr/>
        <p:txBody>
          <a:bodyPr/>
          <a:lstStyle/>
          <a:p>
            <a:fld id="{CBA295A3-5065-CE4B-84B9-4897F0327905}" type="datetimeFigureOut">
              <a:rPr lang="en-US" smtClean="0"/>
              <a:t>7/27/2021</a:t>
            </a:fld>
            <a:endParaRPr lang="en-US"/>
          </a:p>
        </p:txBody>
      </p:sp>
      <p:sp>
        <p:nvSpPr>
          <p:cNvPr id="5" name="Footer Placeholder 4">
            <a:extLst>
              <a:ext uri="{FF2B5EF4-FFF2-40B4-BE49-F238E27FC236}">
                <a16:creationId xmlns:a16="http://schemas.microsoft.com/office/drawing/2014/main" id="{577B1D49-5B68-3749-B71A-D672CCC43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1D806A-9D0A-DE4D-B269-9C1B4E9284A7}"/>
              </a:ext>
            </a:extLst>
          </p:cNvPr>
          <p:cNvSpPr>
            <a:spLocks noGrp="1"/>
          </p:cNvSpPr>
          <p:nvPr>
            <p:ph type="sldNum" sz="quarter" idx="12"/>
          </p:nvPr>
        </p:nvSpPr>
        <p:spPr/>
        <p:txBody>
          <a:bodyPr/>
          <a:lstStyle/>
          <a:p>
            <a:fld id="{989BFEF6-EDBF-DF4E-83DF-E70F8B114FBA}" type="slidenum">
              <a:rPr lang="en-US" smtClean="0"/>
              <a:t>‹#›</a:t>
            </a:fld>
            <a:endParaRPr lang="en-US"/>
          </a:p>
        </p:txBody>
      </p:sp>
    </p:spTree>
    <p:extLst>
      <p:ext uri="{BB962C8B-B14F-4D97-AF65-F5344CB8AC3E}">
        <p14:creationId xmlns:p14="http://schemas.microsoft.com/office/powerpoint/2010/main" val="3433705892"/>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AAA0-54EB-C94B-8E14-9479EB66D6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7EA4E-003F-9742-AA60-66A4BF8EF2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435C5A-6010-3842-A13D-D8BBDC400495}"/>
              </a:ext>
            </a:extLst>
          </p:cNvPr>
          <p:cNvSpPr>
            <a:spLocks noGrp="1"/>
          </p:cNvSpPr>
          <p:nvPr>
            <p:ph type="dt" sz="half" idx="10"/>
          </p:nvPr>
        </p:nvSpPr>
        <p:spPr/>
        <p:txBody>
          <a:bodyPr/>
          <a:lstStyle/>
          <a:p>
            <a:fld id="{CBA295A3-5065-CE4B-84B9-4897F0327905}" type="datetimeFigureOut">
              <a:rPr lang="en-US" smtClean="0"/>
              <a:t>7/27/2021</a:t>
            </a:fld>
            <a:endParaRPr lang="en-US"/>
          </a:p>
        </p:txBody>
      </p:sp>
      <p:sp>
        <p:nvSpPr>
          <p:cNvPr id="5" name="Footer Placeholder 4">
            <a:extLst>
              <a:ext uri="{FF2B5EF4-FFF2-40B4-BE49-F238E27FC236}">
                <a16:creationId xmlns:a16="http://schemas.microsoft.com/office/drawing/2014/main" id="{660FB385-346C-0142-8C21-A248B4C22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A784F-9189-604B-9A3C-9CC87EDDA411}"/>
              </a:ext>
            </a:extLst>
          </p:cNvPr>
          <p:cNvSpPr>
            <a:spLocks noGrp="1"/>
          </p:cNvSpPr>
          <p:nvPr>
            <p:ph type="sldNum" sz="quarter" idx="12"/>
          </p:nvPr>
        </p:nvSpPr>
        <p:spPr/>
        <p:txBody>
          <a:bodyPr/>
          <a:lstStyle/>
          <a:p>
            <a:fld id="{989BFEF6-EDBF-DF4E-83DF-E70F8B114FBA}" type="slidenum">
              <a:rPr lang="en-US" smtClean="0"/>
              <a:t>‹#›</a:t>
            </a:fld>
            <a:endParaRPr lang="en-US"/>
          </a:p>
        </p:txBody>
      </p:sp>
    </p:spTree>
    <p:extLst>
      <p:ext uri="{BB962C8B-B14F-4D97-AF65-F5344CB8AC3E}">
        <p14:creationId xmlns:p14="http://schemas.microsoft.com/office/powerpoint/2010/main" val="4159860019"/>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84C76-94B9-E44A-928F-760EB79097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FC7845-60D7-9D4B-9714-06D7187448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48543C-3DBE-A64E-B661-35D35189F997}"/>
              </a:ext>
            </a:extLst>
          </p:cNvPr>
          <p:cNvSpPr>
            <a:spLocks noGrp="1"/>
          </p:cNvSpPr>
          <p:nvPr>
            <p:ph type="dt" sz="half" idx="10"/>
          </p:nvPr>
        </p:nvSpPr>
        <p:spPr/>
        <p:txBody>
          <a:bodyPr/>
          <a:lstStyle/>
          <a:p>
            <a:fld id="{CBA295A3-5065-CE4B-84B9-4897F0327905}" type="datetimeFigureOut">
              <a:rPr lang="en-US" smtClean="0"/>
              <a:t>7/27/2021</a:t>
            </a:fld>
            <a:endParaRPr lang="en-US"/>
          </a:p>
        </p:txBody>
      </p:sp>
      <p:sp>
        <p:nvSpPr>
          <p:cNvPr id="5" name="Footer Placeholder 4">
            <a:extLst>
              <a:ext uri="{FF2B5EF4-FFF2-40B4-BE49-F238E27FC236}">
                <a16:creationId xmlns:a16="http://schemas.microsoft.com/office/drawing/2014/main" id="{C49331D3-A0B3-2A44-9B03-4296965BA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91D5A4-4C06-1B49-AD20-AE19C6903399}"/>
              </a:ext>
            </a:extLst>
          </p:cNvPr>
          <p:cNvSpPr>
            <a:spLocks noGrp="1"/>
          </p:cNvSpPr>
          <p:nvPr>
            <p:ph type="sldNum" sz="quarter" idx="12"/>
          </p:nvPr>
        </p:nvSpPr>
        <p:spPr/>
        <p:txBody>
          <a:bodyPr/>
          <a:lstStyle/>
          <a:p>
            <a:fld id="{989BFEF6-EDBF-DF4E-83DF-E70F8B114FBA}" type="slidenum">
              <a:rPr lang="en-US" smtClean="0"/>
              <a:t>‹#›</a:t>
            </a:fld>
            <a:endParaRPr lang="en-US"/>
          </a:p>
        </p:txBody>
      </p:sp>
    </p:spTree>
    <p:extLst>
      <p:ext uri="{BB962C8B-B14F-4D97-AF65-F5344CB8AC3E}">
        <p14:creationId xmlns:p14="http://schemas.microsoft.com/office/powerpoint/2010/main" val="3651640875"/>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68AE3-001E-214A-A7EB-E305D7A912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FC6355-44B1-D540-940A-8761D698E0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F23073-2138-774A-BC5D-E035F3187C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EDCF78-A23A-C54C-AD15-072F76CFDA0A}"/>
              </a:ext>
            </a:extLst>
          </p:cNvPr>
          <p:cNvSpPr>
            <a:spLocks noGrp="1"/>
          </p:cNvSpPr>
          <p:nvPr>
            <p:ph type="dt" sz="half" idx="10"/>
          </p:nvPr>
        </p:nvSpPr>
        <p:spPr/>
        <p:txBody>
          <a:bodyPr/>
          <a:lstStyle/>
          <a:p>
            <a:fld id="{CBA295A3-5065-CE4B-84B9-4897F0327905}" type="datetimeFigureOut">
              <a:rPr lang="en-US" smtClean="0"/>
              <a:t>7/27/2021</a:t>
            </a:fld>
            <a:endParaRPr lang="en-US"/>
          </a:p>
        </p:txBody>
      </p:sp>
      <p:sp>
        <p:nvSpPr>
          <p:cNvPr id="6" name="Footer Placeholder 5">
            <a:extLst>
              <a:ext uri="{FF2B5EF4-FFF2-40B4-BE49-F238E27FC236}">
                <a16:creationId xmlns:a16="http://schemas.microsoft.com/office/drawing/2014/main" id="{037365A7-149D-254A-989D-881A04B9E4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F54DB-F877-5246-85EC-FCA8CC1EA3B6}"/>
              </a:ext>
            </a:extLst>
          </p:cNvPr>
          <p:cNvSpPr>
            <a:spLocks noGrp="1"/>
          </p:cNvSpPr>
          <p:nvPr>
            <p:ph type="sldNum" sz="quarter" idx="12"/>
          </p:nvPr>
        </p:nvSpPr>
        <p:spPr/>
        <p:txBody>
          <a:bodyPr/>
          <a:lstStyle/>
          <a:p>
            <a:fld id="{989BFEF6-EDBF-DF4E-83DF-E70F8B114FBA}" type="slidenum">
              <a:rPr lang="en-US" smtClean="0"/>
              <a:t>‹#›</a:t>
            </a:fld>
            <a:endParaRPr lang="en-US"/>
          </a:p>
        </p:txBody>
      </p:sp>
    </p:spTree>
    <p:extLst>
      <p:ext uri="{BB962C8B-B14F-4D97-AF65-F5344CB8AC3E}">
        <p14:creationId xmlns:p14="http://schemas.microsoft.com/office/powerpoint/2010/main" val="356981443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7E907-0B3A-5746-98AA-B05167CC2D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46135C-9AC2-8144-B9E7-D038BB9FE3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D28BDD-249A-6749-AD47-0B6B0D938F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DC6A65-0E08-6447-8A25-099BAC5D07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7FF331-B132-8D49-920A-1CCD6B1F7D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B3C0D6-81E5-F74D-9D89-A30B9C3B3C3E}"/>
              </a:ext>
            </a:extLst>
          </p:cNvPr>
          <p:cNvSpPr>
            <a:spLocks noGrp="1"/>
          </p:cNvSpPr>
          <p:nvPr>
            <p:ph type="dt" sz="half" idx="10"/>
          </p:nvPr>
        </p:nvSpPr>
        <p:spPr/>
        <p:txBody>
          <a:bodyPr/>
          <a:lstStyle/>
          <a:p>
            <a:fld id="{CBA295A3-5065-CE4B-84B9-4897F0327905}" type="datetimeFigureOut">
              <a:rPr lang="en-US" smtClean="0"/>
              <a:t>7/27/2021</a:t>
            </a:fld>
            <a:endParaRPr lang="en-US"/>
          </a:p>
        </p:txBody>
      </p:sp>
      <p:sp>
        <p:nvSpPr>
          <p:cNvPr id="8" name="Footer Placeholder 7">
            <a:extLst>
              <a:ext uri="{FF2B5EF4-FFF2-40B4-BE49-F238E27FC236}">
                <a16:creationId xmlns:a16="http://schemas.microsoft.com/office/drawing/2014/main" id="{F59D735C-053A-4841-8560-AA3207C2BB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27E006-BE47-324B-93F8-B5EFE62050A8}"/>
              </a:ext>
            </a:extLst>
          </p:cNvPr>
          <p:cNvSpPr>
            <a:spLocks noGrp="1"/>
          </p:cNvSpPr>
          <p:nvPr>
            <p:ph type="sldNum" sz="quarter" idx="12"/>
          </p:nvPr>
        </p:nvSpPr>
        <p:spPr/>
        <p:txBody>
          <a:bodyPr/>
          <a:lstStyle/>
          <a:p>
            <a:fld id="{989BFEF6-EDBF-DF4E-83DF-E70F8B114FBA}" type="slidenum">
              <a:rPr lang="en-US" smtClean="0"/>
              <a:t>‹#›</a:t>
            </a:fld>
            <a:endParaRPr lang="en-US"/>
          </a:p>
        </p:txBody>
      </p:sp>
    </p:spTree>
    <p:extLst>
      <p:ext uri="{BB962C8B-B14F-4D97-AF65-F5344CB8AC3E}">
        <p14:creationId xmlns:p14="http://schemas.microsoft.com/office/powerpoint/2010/main" val="858145790"/>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B860-3293-E644-AFB4-0397304FD0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05FEB7-161C-AC40-84C1-BF4B88EF0051}"/>
              </a:ext>
            </a:extLst>
          </p:cNvPr>
          <p:cNvSpPr>
            <a:spLocks noGrp="1"/>
          </p:cNvSpPr>
          <p:nvPr>
            <p:ph type="dt" sz="half" idx="10"/>
          </p:nvPr>
        </p:nvSpPr>
        <p:spPr/>
        <p:txBody>
          <a:bodyPr/>
          <a:lstStyle/>
          <a:p>
            <a:fld id="{CBA295A3-5065-CE4B-84B9-4897F0327905}" type="datetimeFigureOut">
              <a:rPr lang="en-US" smtClean="0"/>
              <a:t>7/27/2021</a:t>
            </a:fld>
            <a:endParaRPr lang="en-US"/>
          </a:p>
        </p:txBody>
      </p:sp>
      <p:sp>
        <p:nvSpPr>
          <p:cNvPr id="4" name="Footer Placeholder 3">
            <a:extLst>
              <a:ext uri="{FF2B5EF4-FFF2-40B4-BE49-F238E27FC236}">
                <a16:creationId xmlns:a16="http://schemas.microsoft.com/office/drawing/2014/main" id="{48996B25-E73B-334B-B9E2-A3010B7052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6B4185-30ED-A348-A7C9-ED0BF1624053}"/>
              </a:ext>
            </a:extLst>
          </p:cNvPr>
          <p:cNvSpPr>
            <a:spLocks noGrp="1"/>
          </p:cNvSpPr>
          <p:nvPr>
            <p:ph type="sldNum" sz="quarter" idx="12"/>
          </p:nvPr>
        </p:nvSpPr>
        <p:spPr/>
        <p:txBody>
          <a:bodyPr/>
          <a:lstStyle/>
          <a:p>
            <a:fld id="{989BFEF6-EDBF-DF4E-83DF-E70F8B114FBA}" type="slidenum">
              <a:rPr lang="en-US" smtClean="0"/>
              <a:t>‹#›</a:t>
            </a:fld>
            <a:endParaRPr lang="en-US"/>
          </a:p>
        </p:txBody>
      </p:sp>
    </p:spTree>
    <p:extLst>
      <p:ext uri="{BB962C8B-B14F-4D97-AF65-F5344CB8AC3E}">
        <p14:creationId xmlns:p14="http://schemas.microsoft.com/office/powerpoint/2010/main" val="3728095339"/>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375E-6A52-B34A-9FF1-CE578A3FCB67}"/>
              </a:ext>
            </a:extLst>
          </p:cNvPr>
          <p:cNvSpPr>
            <a:spLocks noGrp="1"/>
          </p:cNvSpPr>
          <p:nvPr>
            <p:ph type="dt" sz="half" idx="10"/>
          </p:nvPr>
        </p:nvSpPr>
        <p:spPr/>
        <p:txBody>
          <a:bodyPr/>
          <a:lstStyle/>
          <a:p>
            <a:fld id="{CBA295A3-5065-CE4B-84B9-4897F0327905}" type="datetimeFigureOut">
              <a:rPr lang="en-US" smtClean="0"/>
              <a:t>7/27/2021</a:t>
            </a:fld>
            <a:endParaRPr lang="en-US"/>
          </a:p>
        </p:txBody>
      </p:sp>
      <p:sp>
        <p:nvSpPr>
          <p:cNvPr id="3" name="Footer Placeholder 2">
            <a:extLst>
              <a:ext uri="{FF2B5EF4-FFF2-40B4-BE49-F238E27FC236}">
                <a16:creationId xmlns:a16="http://schemas.microsoft.com/office/drawing/2014/main" id="{DEA6A13E-6E1F-D247-9D30-BB63BC0C09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19019E-7C68-2046-8461-481596B05695}"/>
              </a:ext>
            </a:extLst>
          </p:cNvPr>
          <p:cNvSpPr>
            <a:spLocks noGrp="1"/>
          </p:cNvSpPr>
          <p:nvPr>
            <p:ph type="sldNum" sz="quarter" idx="12"/>
          </p:nvPr>
        </p:nvSpPr>
        <p:spPr/>
        <p:txBody>
          <a:bodyPr/>
          <a:lstStyle/>
          <a:p>
            <a:fld id="{989BFEF6-EDBF-DF4E-83DF-E70F8B114FBA}" type="slidenum">
              <a:rPr lang="en-US" smtClean="0"/>
              <a:t>‹#›</a:t>
            </a:fld>
            <a:endParaRPr lang="en-US"/>
          </a:p>
        </p:txBody>
      </p:sp>
    </p:spTree>
    <p:extLst>
      <p:ext uri="{BB962C8B-B14F-4D97-AF65-F5344CB8AC3E}">
        <p14:creationId xmlns:p14="http://schemas.microsoft.com/office/powerpoint/2010/main" val="3222296040"/>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A56E-2477-0B45-BB9F-86E1BEA93F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EADC02-7071-C74A-B678-2151A77AE5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AE62FD-3F98-5D4B-AE4B-FD8AD53F8F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AA524F-1B86-814D-AC0B-072AA29CB7BF}"/>
              </a:ext>
            </a:extLst>
          </p:cNvPr>
          <p:cNvSpPr>
            <a:spLocks noGrp="1"/>
          </p:cNvSpPr>
          <p:nvPr>
            <p:ph type="dt" sz="half" idx="10"/>
          </p:nvPr>
        </p:nvSpPr>
        <p:spPr/>
        <p:txBody>
          <a:bodyPr/>
          <a:lstStyle/>
          <a:p>
            <a:fld id="{CBA295A3-5065-CE4B-84B9-4897F0327905}" type="datetimeFigureOut">
              <a:rPr lang="en-US" smtClean="0"/>
              <a:t>7/27/2021</a:t>
            </a:fld>
            <a:endParaRPr lang="en-US"/>
          </a:p>
        </p:txBody>
      </p:sp>
      <p:sp>
        <p:nvSpPr>
          <p:cNvPr id="6" name="Footer Placeholder 5">
            <a:extLst>
              <a:ext uri="{FF2B5EF4-FFF2-40B4-BE49-F238E27FC236}">
                <a16:creationId xmlns:a16="http://schemas.microsoft.com/office/drawing/2014/main" id="{51B06AC8-F56D-254B-A0B4-FE6FEB92BA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E4025D-2796-B14C-BDEC-F94F872B92D1}"/>
              </a:ext>
            </a:extLst>
          </p:cNvPr>
          <p:cNvSpPr>
            <a:spLocks noGrp="1"/>
          </p:cNvSpPr>
          <p:nvPr>
            <p:ph type="sldNum" sz="quarter" idx="12"/>
          </p:nvPr>
        </p:nvSpPr>
        <p:spPr/>
        <p:txBody>
          <a:bodyPr/>
          <a:lstStyle/>
          <a:p>
            <a:fld id="{989BFEF6-EDBF-DF4E-83DF-E70F8B114FBA}" type="slidenum">
              <a:rPr lang="en-US" smtClean="0"/>
              <a:t>‹#›</a:t>
            </a:fld>
            <a:endParaRPr lang="en-US"/>
          </a:p>
        </p:txBody>
      </p:sp>
    </p:spTree>
    <p:extLst>
      <p:ext uri="{BB962C8B-B14F-4D97-AF65-F5344CB8AC3E}">
        <p14:creationId xmlns:p14="http://schemas.microsoft.com/office/powerpoint/2010/main" val="2565611539"/>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FB0E-5D0D-584B-9B88-AA3C886A5F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ECCE7C-F2E7-0345-952D-B506ED2ED7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C69036-0568-2C4D-A402-8D9AFDA014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FA9392-CC31-7645-829F-6D901FABE9B8}"/>
              </a:ext>
            </a:extLst>
          </p:cNvPr>
          <p:cNvSpPr>
            <a:spLocks noGrp="1"/>
          </p:cNvSpPr>
          <p:nvPr>
            <p:ph type="dt" sz="half" idx="10"/>
          </p:nvPr>
        </p:nvSpPr>
        <p:spPr/>
        <p:txBody>
          <a:bodyPr/>
          <a:lstStyle/>
          <a:p>
            <a:fld id="{CBA295A3-5065-CE4B-84B9-4897F0327905}" type="datetimeFigureOut">
              <a:rPr lang="en-US" smtClean="0"/>
              <a:t>7/27/2021</a:t>
            </a:fld>
            <a:endParaRPr lang="en-US"/>
          </a:p>
        </p:txBody>
      </p:sp>
      <p:sp>
        <p:nvSpPr>
          <p:cNvPr id="6" name="Footer Placeholder 5">
            <a:extLst>
              <a:ext uri="{FF2B5EF4-FFF2-40B4-BE49-F238E27FC236}">
                <a16:creationId xmlns:a16="http://schemas.microsoft.com/office/drawing/2014/main" id="{7CC3B220-A14C-AD49-9ACA-672E7F10D0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BE2CB6-C0D4-E24E-9D24-AFBC76BD5E98}"/>
              </a:ext>
            </a:extLst>
          </p:cNvPr>
          <p:cNvSpPr>
            <a:spLocks noGrp="1"/>
          </p:cNvSpPr>
          <p:nvPr>
            <p:ph type="sldNum" sz="quarter" idx="12"/>
          </p:nvPr>
        </p:nvSpPr>
        <p:spPr/>
        <p:txBody>
          <a:bodyPr/>
          <a:lstStyle/>
          <a:p>
            <a:fld id="{989BFEF6-EDBF-DF4E-83DF-E70F8B114FBA}" type="slidenum">
              <a:rPr lang="en-US" smtClean="0"/>
              <a:t>‹#›</a:t>
            </a:fld>
            <a:endParaRPr lang="en-US"/>
          </a:p>
        </p:txBody>
      </p:sp>
    </p:spTree>
    <p:extLst>
      <p:ext uri="{BB962C8B-B14F-4D97-AF65-F5344CB8AC3E}">
        <p14:creationId xmlns:p14="http://schemas.microsoft.com/office/powerpoint/2010/main" val="1876725653"/>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A52114-1CC0-874E-A620-82FE3E697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BE105C-BEC4-F540-9352-BA67FE73A5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56B758-6ABD-C64C-BC99-1C95585B2E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A295A3-5065-CE4B-84B9-4897F0327905}" type="datetimeFigureOut">
              <a:rPr lang="en-US" smtClean="0"/>
              <a:t>7/27/2021</a:t>
            </a:fld>
            <a:endParaRPr lang="en-US"/>
          </a:p>
        </p:txBody>
      </p:sp>
      <p:sp>
        <p:nvSpPr>
          <p:cNvPr id="5" name="Footer Placeholder 4">
            <a:extLst>
              <a:ext uri="{FF2B5EF4-FFF2-40B4-BE49-F238E27FC236}">
                <a16:creationId xmlns:a16="http://schemas.microsoft.com/office/drawing/2014/main" id="{8B0C6720-FF10-244A-B675-95D1E2B31B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951B9F-BD3F-0D40-8EFD-5D0BF95A79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BFEF6-EDBF-DF4E-83DF-E70F8B114FBA}" type="slidenum">
              <a:rPr lang="en-US" smtClean="0"/>
              <a:t>‹#›</a:t>
            </a:fld>
            <a:endParaRPr lang="en-US"/>
          </a:p>
        </p:txBody>
      </p:sp>
    </p:spTree>
    <p:extLst>
      <p:ext uri="{BB962C8B-B14F-4D97-AF65-F5344CB8AC3E}">
        <p14:creationId xmlns:p14="http://schemas.microsoft.com/office/powerpoint/2010/main" val="29397547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3.png"/><Relationship Id="rId7"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4.svg"/><Relationship Id="rId9"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 Id="rId9"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3.png"/><Relationship Id="rId7"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4.svg"/><Relationship Id="rId9"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 Id="rId9" Type="http://schemas.openxmlformats.org/officeDocument/2006/relationships/image" Target="../media/image40.gif"/></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1.xml"/><Relationship Id="rId6" Type="http://schemas.openxmlformats.org/officeDocument/2006/relationships/hyperlink" Target="https://github.com/jfmaes" TargetMode="External"/><Relationship Id="rId5" Type="http://schemas.openxmlformats.org/officeDocument/2006/relationships/hyperlink" Target="https://www.linkedin.com/in/jean-francois-maes/" TargetMode="External"/><Relationship Id="rId4" Type="http://schemas.openxmlformats.org/officeDocument/2006/relationships/hyperlink" Target="https://twitter.com/Jean_Maes_1994"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9.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en.wikipedia.org/wiki/Computer_science" TargetMode="External"/><Relationship Id="rId7"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hyperlink" Target="https://en.wikipedia.org/wiki/Introspection_(computer_science)" TargetMode="External"/><Relationship Id="rId4" Type="http://schemas.openxmlformats.org/officeDocument/2006/relationships/hyperlink" Target="https://en.wikipedia.org/wiki/Process_(comput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sv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 Id="rId9"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98E35-4074-AA47-818A-0C75327A4B64}"/>
              </a:ext>
            </a:extLst>
          </p:cNvPr>
          <p:cNvSpPr>
            <a:spLocks noGrp="1"/>
          </p:cNvSpPr>
          <p:nvPr>
            <p:ph type="ctrTitle"/>
          </p:nvPr>
        </p:nvSpPr>
        <p:spPr>
          <a:xfrm>
            <a:off x="596443" y="661874"/>
            <a:ext cx="9144000" cy="2387600"/>
          </a:xfrm>
        </p:spPr>
        <p:txBody>
          <a:bodyPr>
            <a:normAutofit fontScale="90000"/>
          </a:bodyPr>
          <a:lstStyle/>
          <a:p>
            <a:pPr algn="l"/>
            <a:r>
              <a:rPr lang="en-US" b="1" dirty="0">
                <a:solidFill>
                  <a:schemeClr val="bg1"/>
                </a:solidFill>
                <a:latin typeface="Arial" panose="020B0604020202020204" pitchFamily="34" charset="0"/>
                <a:cs typeface="Arial" panose="020B0604020202020204" pitchFamily="34" charset="0"/>
              </a:rPr>
              <a:t>From zero to hero: creating a reflective loader in C#</a:t>
            </a:r>
          </a:p>
        </p:txBody>
      </p:sp>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3" y="3141549"/>
            <a:ext cx="9144000" cy="1655762"/>
          </a:xfrm>
        </p:spPr>
        <p:txBody>
          <a:bodyPr/>
          <a:lstStyle/>
          <a:p>
            <a:pPr algn="l"/>
            <a:r>
              <a:rPr lang="en-US" dirty="0">
                <a:solidFill>
                  <a:schemeClr val="bg1"/>
                </a:solidFill>
                <a:latin typeface="Arial" panose="020B0604020202020204" pitchFamily="34" charset="0"/>
                <a:cs typeface="Arial" panose="020B0604020202020204" pitchFamily="34" charset="0"/>
              </a:rPr>
              <a:t>Jean-François Maes</a:t>
            </a:r>
          </a:p>
          <a:p>
            <a:pPr algn="l"/>
            <a:r>
              <a:rPr lang="en-US" dirty="0">
                <a:solidFill>
                  <a:schemeClr val="bg1"/>
                </a:solidFill>
                <a:latin typeface="Arial" panose="020B0604020202020204" pitchFamily="34" charset="0"/>
                <a:cs typeface="Arial" panose="020B0604020202020204" pitchFamily="34" charset="0"/>
              </a:rPr>
              <a:t>SANS Pen Test Hackfest Europe 2021</a:t>
            </a:r>
          </a:p>
        </p:txBody>
      </p:sp>
    </p:spTree>
    <p:extLst>
      <p:ext uri="{BB962C8B-B14F-4D97-AF65-F5344CB8AC3E}">
        <p14:creationId xmlns:p14="http://schemas.microsoft.com/office/powerpoint/2010/main" val="350781293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Expanding the loader</a:t>
            </a:r>
          </a:p>
        </p:txBody>
      </p:sp>
      <p:sp>
        <p:nvSpPr>
          <p:cNvPr id="13" name="Text Placeholder 5">
            <a:extLst>
              <a:ext uri="{FF2B5EF4-FFF2-40B4-BE49-F238E27FC236}">
                <a16:creationId xmlns:a16="http://schemas.microsoft.com/office/drawing/2014/main" id="{8AC9CF00-E6B1-44D2-A28A-51575AE50D54}"/>
              </a:ext>
            </a:extLst>
          </p:cNvPr>
          <p:cNvSpPr txBox="1">
            <a:spLocks/>
          </p:cNvSpPr>
          <p:nvPr/>
        </p:nvSpPr>
        <p:spPr>
          <a:xfrm>
            <a:off x="596442" y="1126568"/>
            <a:ext cx="9409045" cy="4800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dirty="0">
                <a:solidFill>
                  <a:srgbClr val="C00000"/>
                </a:solidFill>
              </a:rPr>
              <a:t>Loader 2- Illidan - “The Web angle”</a:t>
            </a:r>
          </a:p>
        </p:txBody>
      </p:sp>
      <p:pic>
        <p:nvPicPr>
          <p:cNvPr id="4" name="Picture 3">
            <a:extLst>
              <a:ext uri="{FF2B5EF4-FFF2-40B4-BE49-F238E27FC236}">
                <a16:creationId xmlns:a16="http://schemas.microsoft.com/office/drawing/2014/main" id="{07788947-B814-4602-BF95-56F1CE63A7D4}"/>
              </a:ext>
            </a:extLst>
          </p:cNvPr>
          <p:cNvPicPr>
            <a:picLocks noChangeAspect="1"/>
          </p:cNvPicPr>
          <p:nvPr/>
        </p:nvPicPr>
        <p:blipFill>
          <a:blip r:embed="rId3"/>
          <a:stretch>
            <a:fillRect/>
          </a:stretch>
        </p:blipFill>
        <p:spPr>
          <a:xfrm>
            <a:off x="596441" y="1689871"/>
            <a:ext cx="7545953" cy="2175547"/>
          </a:xfrm>
          <a:prstGeom prst="rect">
            <a:avLst/>
          </a:prstGeom>
        </p:spPr>
      </p:pic>
      <p:graphicFrame>
        <p:nvGraphicFramePr>
          <p:cNvPr id="11" name="Table 40">
            <a:extLst>
              <a:ext uri="{FF2B5EF4-FFF2-40B4-BE49-F238E27FC236}">
                <a16:creationId xmlns:a16="http://schemas.microsoft.com/office/drawing/2014/main" id="{5787482A-4612-4DD3-8265-0395369AAA81}"/>
              </a:ext>
            </a:extLst>
          </p:cNvPr>
          <p:cNvGraphicFramePr>
            <a:graphicFrameLocks noGrp="1"/>
          </p:cNvGraphicFramePr>
          <p:nvPr>
            <p:extLst>
              <p:ext uri="{D42A27DB-BD31-4B8C-83A1-F6EECF244321}">
                <p14:modId xmlns:p14="http://schemas.microsoft.com/office/powerpoint/2010/main" val="1103642797"/>
              </p:ext>
            </p:extLst>
          </p:nvPr>
        </p:nvGraphicFramePr>
        <p:xfrm>
          <a:off x="236477" y="4185964"/>
          <a:ext cx="11719045" cy="1280160"/>
        </p:xfrm>
        <a:graphic>
          <a:graphicData uri="http://schemas.openxmlformats.org/drawingml/2006/table">
            <a:tbl>
              <a:tblPr firstRow="1" bandRow="1">
                <a:tableStyleId>{18603FDC-E32A-4AB5-989C-0864C3EAD2B8}</a:tableStyleId>
              </a:tblPr>
              <a:tblGrid>
                <a:gridCol w="5849088">
                  <a:extLst>
                    <a:ext uri="{9D8B030D-6E8A-4147-A177-3AD203B41FA5}">
                      <a16:colId xmlns:a16="http://schemas.microsoft.com/office/drawing/2014/main" val="435838020"/>
                    </a:ext>
                  </a:extLst>
                </a:gridCol>
                <a:gridCol w="5869957">
                  <a:extLst>
                    <a:ext uri="{9D8B030D-6E8A-4147-A177-3AD203B41FA5}">
                      <a16:colId xmlns:a16="http://schemas.microsoft.com/office/drawing/2014/main" val="2254455368"/>
                    </a:ext>
                  </a:extLst>
                </a:gridCol>
              </a:tblGrid>
              <a:tr h="165665">
                <a:tc>
                  <a:txBody>
                    <a:bodyPr/>
                    <a:lstStyle/>
                    <a:p>
                      <a:r>
                        <a:rPr lang="nl-BE" sz="1200" dirty="0"/>
                        <a:t>Code </a:t>
                      </a:r>
                    </a:p>
                  </a:txBody>
                  <a:tcPr>
                    <a:solidFill>
                      <a:srgbClr val="C00000"/>
                    </a:solidFill>
                  </a:tcPr>
                </a:tc>
                <a:tc>
                  <a:txBody>
                    <a:bodyPr/>
                    <a:lstStyle/>
                    <a:p>
                      <a:r>
                        <a:rPr lang="nl-BE" sz="1200" dirty="0"/>
                        <a:t>Explanation</a:t>
                      </a:r>
                    </a:p>
                  </a:txBody>
                  <a:tcPr>
                    <a:solidFill>
                      <a:srgbClr val="C00000"/>
                    </a:solidFill>
                  </a:tcPr>
                </a:tc>
                <a:extLst>
                  <a:ext uri="{0D108BD9-81ED-4DB2-BD59-A6C34878D82A}">
                    <a16:rowId xmlns:a16="http://schemas.microsoft.com/office/drawing/2014/main" val="1504379873"/>
                  </a:ext>
                </a:extLst>
              </a:tr>
              <a:tr h="261865">
                <a:tc>
                  <a:txBody>
                    <a:bodyPr/>
                    <a:lstStyle/>
                    <a:p>
                      <a:r>
                        <a:rPr lang="en-US" sz="1200" dirty="0" err="1"/>
                        <a:t>Webclient</a:t>
                      </a:r>
                      <a:r>
                        <a:rPr lang="en-US" sz="1200" dirty="0"/>
                        <a:t> client = new </a:t>
                      </a:r>
                      <a:r>
                        <a:rPr lang="en-US" sz="1200" dirty="0" err="1"/>
                        <a:t>WebClient</a:t>
                      </a:r>
                      <a:r>
                        <a:rPr lang="en-US" sz="1200" dirty="0"/>
                        <a:t>();</a:t>
                      </a:r>
                      <a:endParaRPr lang="nl-BE" sz="1200" dirty="0"/>
                    </a:p>
                  </a:txBody>
                  <a:tcPr>
                    <a:solidFill>
                      <a:srgbClr val="C00000"/>
                    </a:solidFill>
                  </a:tcPr>
                </a:tc>
                <a:tc>
                  <a:txBody>
                    <a:bodyPr/>
                    <a:lstStyle/>
                    <a:p>
                      <a:r>
                        <a:rPr lang="en-US" sz="1200" dirty="0"/>
                        <a:t>Initiates a new </a:t>
                      </a:r>
                      <a:r>
                        <a:rPr lang="en-US" sz="1200" dirty="0" err="1"/>
                        <a:t>WebClient</a:t>
                      </a:r>
                      <a:r>
                        <a:rPr lang="en-US" sz="1200" dirty="0"/>
                        <a:t> object that can then be used to make web requests</a:t>
                      </a:r>
                      <a:endParaRPr lang="nl-BE" sz="1200" dirty="0"/>
                    </a:p>
                  </a:txBody>
                  <a:tcPr>
                    <a:solidFill>
                      <a:srgbClr val="C00000"/>
                    </a:solidFill>
                  </a:tcPr>
                </a:tc>
                <a:extLst>
                  <a:ext uri="{0D108BD9-81ED-4DB2-BD59-A6C34878D82A}">
                    <a16:rowId xmlns:a16="http://schemas.microsoft.com/office/drawing/2014/main" val="2902620923"/>
                  </a:ext>
                </a:extLst>
              </a:tr>
              <a:tr h="256015">
                <a:tc>
                  <a:txBody>
                    <a:bodyPr/>
                    <a:lstStyle/>
                    <a:p>
                      <a:r>
                        <a:rPr lang="en-US" sz="1200" dirty="0"/>
                        <a:t>Byte[] </a:t>
                      </a:r>
                      <a:r>
                        <a:rPr lang="en-US" sz="1200" dirty="0" err="1"/>
                        <a:t>programBytes</a:t>
                      </a:r>
                      <a:r>
                        <a:rPr lang="en-US" sz="1200" dirty="0"/>
                        <a:t> = </a:t>
                      </a:r>
                      <a:r>
                        <a:rPr lang="en-US" sz="1200" dirty="0" err="1"/>
                        <a:t>client.DownLoadData</a:t>
                      </a:r>
                      <a:r>
                        <a:rPr lang="en-US" sz="1200" dirty="0"/>
                        <a:t>(String </a:t>
                      </a:r>
                      <a:r>
                        <a:rPr lang="en-US" sz="1200" dirty="0" err="1"/>
                        <a:t>url</a:t>
                      </a:r>
                      <a:r>
                        <a:rPr lang="en-US" sz="1200" dirty="0"/>
                        <a:t>)</a:t>
                      </a:r>
                      <a:endParaRPr lang="nl-BE" sz="1200" dirty="0"/>
                    </a:p>
                  </a:txBody>
                  <a:tcPr>
                    <a:solidFill>
                      <a:srgbClr val="C00000"/>
                    </a:solidFill>
                  </a:tcPr>
                </a:tc>
                <a:tc>
                  <a:txBody>
                    <a:bodyPr/>
                    <a:lstStyle/>
                    <a:p>
                      <a:r>
                        <a:rPr lang="en-US" sz="1200" b="0" u="none" dirty="0"/>
                        <a:t>Will use the </a:t>
                      </a:r>
                      <a:r>
                        <a:rPr lang="en-US" sz="1200" b="0" u="none" dirty="0" err="1"/>
                        <a:t>webclient</a:t>
                      </a:r>
                      <a:r>
                        <a:rPr lang="en-US" sz="1200" b="0" u="none" dirty="0"/>
                        <a:t> to make a request to the </a:t>
                      </a:r>
                      <a:r>
                        <a:rPr lang="en-US" sz="1200" b="0" u="none" dirty="0" err="1"/>
                        <a:t>url</a:t>
                      </a:r>
                      <a:r>
                        <a:rPr lang="en-US" sz="1200" b="0" u="none" dirty="0"/>
                        <a:t>, and download a byte array (if present) </a:t>
                      </a:r>
                      <a:endParaRPr lang="nl-BE" sz="1200" b="0" u="none" dirty="0"/>
                    </a:p>
                  </a:txBody>
                  <a:tcPr>
                    <a:solidFill>
                      <a:srgbClr val="C00000"/>
                    </a:solidFill>
                  </a:tcPr>
                </a:tc>
                <a:extLst>
                  <a:ext uri="{0D108BD9-81ED-4DB2-BD59-A6C34878D82A}">
                    <a16:rowId xmlns:a16="http://schemas.microsoft.com/office/drawing/2014/main" val="3919069909"/>
                  </a:ext>
                </a:extLst>
              </a:tr>
              <a:tr h="384873">
                <a:tc>
                  <a:txBody>
                    <a:bodyPr/>
                    <a:lstStyle/>
                    <a:p>
                      <a:r>
                        <a:rPr lang="en-US" sz="1200" dirty="0"/>
                        <a:t>Assembly </a:t>
                      </a:r>
                      <a:r>
                        <a:rPr lang="en-US" sz="1200" dirty="0" err="1"/>
                        <a:t>dotnetProgram</a:t>
                      </a:r>
                      <a:r>
                        <a:rPr lang="en-US" sz="1200" dirty="0"/>
                        <a:t> = </a:t>
                      </a:r>
                      <a:r>
                        <a:rPr lang="en-US" sz="1200" dirty="0" err="1"/>
                        <a:t>Assembly.Load</a:t>
                      </a:r>
                      <a:r>
                        <a:rPr lang="en-US" sz="1200" dirty="0"/>
                        <a:t>(</a:t>
                      </a:r>
                      <a:r>
                        <a:rPr lang="en-US" sz="1200" dirty="0" err="1"/>
                        <a:t>programBytes</a:t>
                      </a:r>
                      <a:r>
                        <a:rPr lang="en-US" sz="1200" dirty="0"/>
                        <a:t>)</a:t>
                      </a:r>
                      <a:endParaRPr lang="nl-BE" sz="1200" dirty="0"/>
                    </a:p>
                  </a:txBody>
                  <a:tcPr>
                    <a:solidFill>
                      <a:srgbClr val="C00000"/>
                    </a:solidFill>
                  </a:tcPr>
                </a:tc>
                <a:tc>
                  <a:txBody>
                    <a:bodyPr/>
                    <a:lstStyle/>
                    <a:p>
                      <a:r>
                        <a:rPr lang="en-US" sz="1200" dirty="0"/>
                        <a:t>Instead of loading an Assembly from a </a:t>
                      </a:r>
                      <a:r>
                        <a:rPr lang="en-US" sz="1200" dirty="0" err="1"/>
                        <a:t>filepath</a:t>
                      </a:r>
                      <a:r>
                        <a:rPr lang="en-US" sz="1200" dirty="0"/>
                        <a:t>, this function will instead load the assembly from the </a:t>
                      </a:r>
                      <a:r>
                        <a:rPr lang="en-US" sz="1200" dirty="0" err="1"/>
                        <a:t>bytearray</a:t>
                      </a:r>
                      <a:r>
                        <a:rPr lang="en-US" sz="1200" dirty="0"/>
                        <a:t>.</a:t>
                      </a:r>
                      <a:endParaRPr lang="nl-BE" sz="1200" dirty="0"/>
                    </a:p>
                  </a:txBody>
                  <a:tcPr>
                    <a:solidFill>
                      <a:srgbClr val="C00000"/>
                    </a:solidFill>
                  </a:tcPr>
                </a:tc>
                <a:extLst>
                  <a:ext uri="{0D108BD9-81ED-4DB2-BD59-A6C34878D82A}">
                    <a16:rowId xmlns:a16="http://schemas.microsoft.com/office/drawing/2014/main" val="711986544"/>
                  </a:ext>
                </a:extLst>
              </a:tr>
            </a:tbl>
          </a:graphicData>
        </a:graphic>
      </p:graphicFrame>
    </p:spTree>
    <p:extLst>
      <p:ext uri="{BB962C8B-B14F-4D97-AF65-F5344CB8AC3E}">
        <p14:creationId xmlns:p14="http://schemas.microsoft.com/office/powerpoint/2010/main" val="299169540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Flaws in </a:t>
            </a:r>
            <a:r>
              <a:rPr lang="en-US" sz="3600" b="1" dirty="0" err="1">
                <a:solidFill>
                  <a:schemeClr val="bg1"/>
                </a:solidFill>
                <a:latin typeface="Arial" panose="020B0604020202020204" pitchFamily="34" charset="0"/>
                <a:cs typeface="Arial" panose="020B0604020202020204" pitchFamily="34" charset="0"/>
              </a:rPr>
              <a:t>Illidan</a:t>
            </a:r>
            <a:endParaRPr lang="en-US" sz="3600" b="1" dirty="0">
              <a:solidFill>
                <a:schemeClr val="bg1"/>
              </a:solidFill>
              <a:latin typeface="Arial" panose="020B0604020202020204" pitchFamily="34" charset="0"/>
              <a:cs typeface="Arial" panose="020B0604020202020204" pitchFamily="34" charset="0"/>
            </a:endParaRPr>
          </a:p>
        </p:txBody>
      </p:sp>
      <p:sp>
        <p:nvSpPr>
          <p:cNvPr id="13" name="Text Placeholder 5">
            <a:extLst>
              <a:ext uri="{FF2B5EF4-FFF2-40B4-BE49-F238E27FC236}">
                <a16:creationId xmlns:a16="http://schemas.microsoft.com/office/drawing/2014/main" id="{8AC9CF00-E6B1-44D2-A28A-51575AE50D54}"/>
              </a:ext>
            </a:extLst>
          </p:cNvPr>
          <p:cNvSpPr txBox="1">
            <a:spLocks/>
          </p:cNvSpPr>
          <p:nvPr/>
        </p:nvSpPr>
        <p:spPr>
          <a:xfrm>
            <a:off x="596442" y="1126568"/>
            <a:ext cx="9409045" cy="4800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C00000"/>
                </a:solidFill>
              </a:rPr>
              <a:t>What happens if there is a 404 error? </a:t>
            </a:r>
            <a:br>
              <a:rPr lang="en-US" dirty="0">
                <a:solidFill>
                  <a:srgbClr val="C00000"/>
                </a:solidFill>
              </a:rPr>
            </a:br>
            <a:r>
              <a:rPr lang="en-US" dirty="0">
                <a:solidFill>
                  <a:srgbClr val="C00000"/>
                </a:solidFill>
              </a:rPr>
              <a:t>What about HTTPS?</a:t>
            </a:r>
            <a:endParaRPr lang="nl-BE" dirty="0">
              <a:solidFill>
                <a:srgbClr val="C00000"/>
              </a:solidFill>
            </a:endParaRPr>
          </a:p>
        </p:txBody>
      </p:sp>
      <p:pic>
        <p:nvPicPr>
          <p:cNvPr id="9" name="Content Placeholder 7">
            <a:extLst>
              <a:ext uri="{FF2B5EF4-FFF2-40B4-BE49-F238E27FC236}">
                <a16:creationId xmlns:a16="http://schemas.microsoft.com/office/drawing/2014/main" id="{AFF19F40-BFF3-4BE8-9148-6D3813B66C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698" y="2475290"/>
            <a:ext cx="1534956" cy="1534956"/>
          </a:xfrm>
          <a:prstGeom prst="rect">
            <a:avLst/>
          </a:prstGeom>
        </p:spPr>
      </p:pic>
      <p:pic>
        <p:nvPicPr>
          <p:cNvPr id="10" name="Graphic 9">
            <a:extLst>
              <a:ext uri="{FF2B5EF4-FFF2-40B4-BE49-F238E27FC236}">
                <a16:creationId xmlns:a16="http://schemas.microsoft.com/office/drawing/2014/main" id="{77D03AB9-9F2F-475D-A526-2BC36867D3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8138" y="4010246"/>
            <a:ext cx="1174705" cy="1174705"/>
          </a:xfrm>
          <a:prstGeom prst="rect">
            <a:avLst/>
          </a:prstGeom>
        </p:spPr>
      </p:pic>
      <p:pic>
        <p:nvPicPr>
          <p:cNvPr id="12" name="Graphic 11">
            <a:extLst>
              <a:ext uri="{FF2B5EF4-FFF2-40B4-BE49-F238E27FC236}">
                <a16:creationId xmlns:a16="http://schemas.microsoft.com/office/drawing/2014/main" id="{57C7C050-BA56-4CC3-9767-4F91F7BB07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84915" y="2416977"/>
            <a:ext cx="1797130" cy="1797130"/>
          </a:xfrm>
          <a:prstGeom prst="rect">
            <a:avLst/>
          </a:prstGeom>
        </p:spPr>
      </p:pic>
      <p:pic>
        <p:nvPicPr>
          <p:cNvPr id="19" name="Picture 2" descr="Worked fine in dev Ops problem now - Disaster Girl - quickmeme">
            <a:extLst>
              <a:ext uri="{FF2B5EF4-FFF2-40B4-BE49-F238E27FC236}">
                <a16:creationId xmlns:a16="http://schemas.microsoft.com/office/drawing/2014/main" id="{7D6299DC-F608-484E-A01F-B5D0CA23A2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64723" y="1739600"/>
            <a:ext cx="3741013" cy="2805761"/>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Right 19">
            <a:extLst>
              <a:ext uri="{FF2B5EF4-FFF2-40B4-BE49-F238E27FC236}">
                <a16:creationId xmlns:a16="http://schemas.microsoft.com/office/drawing/2014/main" id="{685B8ADB-BA83-492E-AEB8-859500BE9FA8}"/>
              </a:ext>
            </a:extLst>
          </p:cNvPr>
          <p:cNvSpPr/>
          <p:nvPr/>
        </p:nvSpPr>
        <p:spPr>
          <a:xfrm>
            <a:off x="5782045" y="2951663"/>
            <a:ext cx="2506258" cy="4732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Arrow: Right 20">
            <a:extLst>
              <a:ext uri="{FF2B5EF4-FFF2-40B4-BE49-F238E27FC236}">
                <a16:creationId xmlns:a16="http://schemas.microsoft.com/office/drawing/2014/main" id="{E7AEC9FE-506F-4BE1-9319-09E8A6DC2D91}"/>
              </a:ext>
            </a:extLst>
          </p:cNvPr>
          <p:cNvSpPr/>
          <p:nvPr/>
        </p:nvSpPr>
        <p:spPr>
          <a:xfrm>
            <a:off x="1881654" y="3078942"/>
            <a:ext cx="2304760" cy="4732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953855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checkerboard(across)">
                                      <p:cBhvr>
                                        <p:cTn id="16" dur="500"/>
                                        <p:tgtEl>
                                          <p:spTgt spid="2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Flaws in </a:t>
            </a:r>
            <a:r>
              <a:rPr lang="en-US" sz="3600" b="1" dirty="0" err="1">
                <a:solidFill>
                  <a:schemeClr val="bg1"/>
                </a:solidFill>
                <a:latin typeface="Arial" panose="020B0604020202020204" pitchFamily="34" charset="0"/>
                <a:cs typeface="Arial" panose="020B0604020202020204" pitchFamily="34" charset="0"/>
              </a:rPr>
              <a:t>Illidan</a:t>
            </a:r>
            <a:endParaRPr lang="en-US" sz="3600" b="1" dirty="0">
              <a:solidFill>
                <a:schemeClr val="bg1"/>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F11FF903-B855-4BF4-A8F2-CDB4BAAD41BD}"/>
              </a:ext>
            </a:extLst>
          </p:cNvPr>
          <p:cNvPicPr>
            <a:picLocks noChangeAspect="1"/>
          </p:cNvPicPr>
          <p:nvPr/>
        </p:nvPicPr>
        <p:blipFill>
          <a:blip r:embed="rId3"/>
          <a:stretch>
            <a:fillRect/>
          </a:stretch>
        </p:blipFill>
        <p:spPr>
          <a:xfrm>
            <a:off x="2418377" y="1416657"/>
            <a:ext cx="7559930" cy="1381567"/>
          </a:xfrm>
          <a:prstGeom prst="rect">
            <a:avLst/>
          </a:prstGeom>
        </p:spPr>
      </p:pic>
      <p:sp>
        <p:nvSpPr>
          <p:cNvPr id="14" name="TextBox 13">
            <a:extLst>
              <a:ext uri="{FF2B5EF4-FFF2-40B4-BE49-F238E27FC236}">
                <a16:creationId xmlns:a16="http://schemas.microsoft.com/office/drawing/2014/main" id="{31842D94-E632-475C-9DCF-C9B5719F3DD5}"/>
              </a:ext>
            </a:extLst>
          </p:cNvPr>
          <p:cNvSpPr txBox="1"/>
          <p:nvPr/>
        </p:nvSpPr>
        <p:spPr>
          <a:xfrm>
            <a:off x="729741" y="1752115"/>
            <a:ext cx="2062406" cy="646331"/>
          </a:xfrm>
          <a:prstGeom prst="rect">
            <a:avLst/>
          </a:prstGeom>
          <a:noFill/>
        </p:spPr>
        <p:txBody>
          <a:bodyPr wrap="square" rtlCol="0">
            <a:spAutoFit/>
          </a:bodyPr>
          <a:lstStyle/>
          <a:p>
            <a:r>
              <a:rPr lang="nl-BE" sz="3600" dirty="0">
                <a:solidFill>
                  <a:schemeClr val="bg1"/>
                </a:solidFill>
              </a:rPr>
              <a:t>AMSI</a:t>
            </a:r>
          </a:p>
        </p:txBody>
      </p:sp>
      <p:sp>
        <p:nvSpPr>
          <p:cNvPr id="15" name="TextBox 14">
            <a:extLst>
              <a:ext uri="{FF2B5EF4-FFF2-40B4-BE49-F238E27FC236}">
                <a16:creationId xmlns:a16="http://schemas.microsoft.com/office/drawing/2014/main" id="{1FD42DEA-F8CE-43B3-9B2B-DB340466742D}"/>
              </a:ext>
            </a:extLst>
          </p:cNvPr>
          <p:cNvSpPr txBox="1"/>
          <p:nvPr/>
        </p:nvSpPr>
        <p:spPr>
          <a:xfrm>
            <a:off x="729741" y="3874780"/>
            <a:ext cx="2062406" cy="584775"/>
          </a:xfrm>
          <a:prstGeom prst="rect">
            <a:avLst/>
          </a:prstGeom>
          <a:noFill/>
        </p:spPr>
        <p:txBody>
          <a:bodyPr wrap="square" rtlCol="0">
            <a:spAutoFit/>
          </a:bodyPr>
          <a:lstStyle/>
          <a:p>
            <a:r>
              <a:rPr lang="nl-BE" sz="3200" dirty="0">
                <a:solidFill>
                  <a:schemeClr val="bg1"/>
                </a:solidFill>
              </a:rPr>
              <a:t>ETW</a:t>
            </a:r>
          </a:p>
        </p:txBody>
      </p:sp>
      <p:pic>
        <p:nvPicPr>
          <p:cNvPr id="4" name="Picture 3">
            <a:extLst>
              <a:ext uri="{FF2B5EF4-FFF2-40B4-BE49-F238E27FC236}">
                <a16:creationId xmlns:a16="http://schemas.microsoft.com/office/drawing/2014/main" id="{FCCD8FB6-F4BE-4389-9FB2-73E1073AF8D9}"/>
              </a:ext>
            </a:extLst>
          </p:cNvPr>
          <p:cNvPicPr>
            <a:picLocks noChangeAspect="1"/>
          </p:cNvPicPr>
          <p:nvPr/>
        </p:nvPicPr>
        <p:blipFill>
          <a:blip r:embed="rId4"/>
          <a:stretch>
            <a:fillRect/>
          </a:stretch>
        </p:blipFill>
        <p:spPr>
          <a:xfrm>
            <a:off x="2276355" y="3192387"/>
            <a:ext cx="7843974" cy="2755568"/>
          </a:xfrm>
          <a:prstGeom prst="rect">
            <a:avLst/>
          </a:prstGeom>
        </p:spPr>
      </p:pic>
    </p:spTree>
    <p:extLst>
      <p:ext uri="{BB962C8B-B14F-4D97-AF65-F5344CB8AC3E}">
        <p14:creationId xmlns:p14="http://schemas.microsoft.com/office/powerpoint/2010/main" val="383240855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Expanding the loader</a:t>
            </a:r>
          </a:p>
        </p:txBody>
      </p:sp>
      <p:sp>
        <p:nvSpPr>
          <p:cNvPr id="7" name="Text Placeholder 5">
            <a:extLst>
              <a:ext uri="{FF2B5EF4-FFF2-40B4-BE49-F238E27FC236}">
                <a16:creationId xmlns:a16="http://schemas.microsoft.com/office/drawing/2014/main" id="{95EFD476-4A77-4072-8730-8B54106CF1E4}"/>
              </a:ext>
            </a:extLst>
          </p:cNvPr>
          <p:cNvSpPr txBox="1">
            <a:spLocks/>
          </p:cNvSpPr>
          <p:nvPr/>
        </p:nvSpPr>
        <p:spPr>
          <a:xfrm>
            <a:off x="596442" y="1126568"/>
            <a:ext cx="9409045" cy="4800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dirty="0">
                <a:solidFill>
                  <a:srgbClr val="C00000"/>
                </a:solidFill>
              </a:rPr>
              <a:t>Loader 3- Arthas - “Adding robustness to the web angle”</a:t>
            </a:r>
          </a:p>
        </p:txBody>
      </p:sp>
      <p:pic>
        <p:nvPicPr>
          <p:cNvPr id="8" name="Content Placeholder 6">
            <a:extLst>
              <a:ext uri="{FF2B5EF4-FFF2-40B4-BE49-F238E27FC236}">
                <a16:creationId xmlns:a16="http://schemas.microsoft.com/office/drawing/2014/main" id="{53B274A7-9C2C-4404-A3A8-3BBDA2181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7785" y="3370735"/>
            <a:ext cx="2650553" cy="2650553"/>
          </a:xfrm>
          <a:prstGeom prst="rect">
            <a:avLst/>
          </a:prstGeom>
        </p:spPr>
      </p:pic>
      <p:pic>
        <p:nvPicPr>
          <p:cNvPr id="9" name="Graphic 8">
            <a:extLst>
              <a:ext uri="{FF2B5EF4-FFF2-40B4-BE49-F238E27FC236}">
                <a16:creationId xmlns:a16="http://schemas.microsoft.com/office/drawing/2014/main" id="{A4C6646B-E750-4E5F-A969-8A77A0B55D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6095" y="3707329"/>
            <a:ext cx="1153885" cy="1153885"/>
          </a:xfrm>
          <a:prstGeom prst="rect">
            <a:avLst/>
          </a:prstGeom>
        </p:spPr>
      </p:pic>
      <p:pic>
        <p:nvPicPr>
          <p:cNvPr id="10" name="Content Placeholder 7">
            <a:extLst>
              <a:ext uri="{FF2B5EF4-FFF2-40B4-BE49-F238E27FC236}">
                <a16:creationId xmlns:a16="http://schemas.microsoft.com/office/drawing/2014/main" id="{69DDB9A7-79DF-4241-A2F5-F2E8E0CC0C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99045" y="1259508"/>
            <a:ext cx="1588224" cy="1588224"/>
          </a:xfrm>
          <a:prstGeom prst="rect">
            <a:avLst/>
          </a:prstGeom>
        </p:spPr>
      </p:pic>
      <p:sp>
        <p:nvSpPr>
          <p:cNvPr id="12" name="Arrow: Right 11">
            <a:extLst>
              <a:ext uri="{FF2B5EF4-FFF2-40B4-BE49-F238E27FC236}">
                <a16:creationId xmlns:a16="http://schemas.microsoft.com/office/drawing/2014/main" id="{2D04A317-A6CA-40F8-8A67-AF166A308061}"/>
              </a:ext>
            </a:extLst>
          </p:cNvPr>
          <p:cNvSpPr/>
          <p:nvPr/>
        </p:nvSpPr>
        <p:spPr>
          <a:xfrm rot="20267713">
            <a:off x="6120603" y="2767817"/>
            <a:ext cx="4216177" cy="680441"/>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t>Poll until !404 or retry limit hit</a:t>
            </a:r>
          </a:p>
        </p:txBody>
      </p:sp>
      <p:pic>
        <p:nvPicPr>
          <p:cNvPr id="13" name="Picture 6" descr="Arthas the Lich King by Kate Draconi 2D / Concept Artist | Warcraft art, Lich  king, World of warcraft wallpaper">
            <a:extLst>
              <a:ext uri="{FF2B5EF4-FFF2-40B4-BE49-F238E27FC236}">
                <a16:creationId xmlns:a16="http://schemas.microsoft.com/office/drawing/2014/main" id="{4BA43121-3561-4B4A-BA1F-5B7F868B13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030" y="1996363"/>
            <a:ext cx="2830600" cy="4174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2620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5" presetClass="entr" presetSubtype="10" fill="hold" grpId="0" nodeType="after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checkerboard(across)">
                                      <p:cBhvr>
                                        <p:cTn id="11" dur="500"/>
                                        <p:tgtEl>
                                          <p:spTgt spid="1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Expanding the loader</a:t>
            </a:r>
          </a:p>
        </p:txBody>
      </p:sp>
      <p:sp>
        <p:nvSpPr>
          <p:cNvPr id="7" name="Text Placeholder 5">
            <a:extLst>
              <a:ext uri="{FF2B5EF4-FFF2-40B4-BE49-F238E27FC236}">
                <a16:creationId xmlns:a16="http://schemas.microsoft.com/office/drawing/2014/main" id="{95EFD476-4A77-4072-8730-8B54106CF1E4}"/>
              </a:ext>
            </a:extLst>
          </p:cNvPr>
          <p:cNvSpPr txBox="1">
            <a:spLocks/>
          </p:cNvSpPr>
          <p:nvPr/>
        </p:nvSpPr>
        <p:spPr>
          <a:xfrm>
            <a:off x="596442" y="1126568"/>
            <a:ext cx="9409045" cy="4800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2000" dirty="0">
                <a:solidFill>
                  <a:srgbClr val="C00000"/>
                </a:solidFill>
              </a:rPr>
              <a:t>Loader 3- Arthas - “Adding robustness to the web angle”</a:t>
            </a:r>
          </a:p>
        </p:txBody>
      </p:sp>
      <p:pic>
        <p:nvPicPr>
          <p:cNvPr id="4" name="Picture 3">
            <a:extLst>
              <a:ext uri="{FF2B5EF4-FFF2-40B4-BE49-F238E27FC236}">
                <a16:creationId xmlns:a16="http://schemas.microsoft.com/office/drawing/2014/main" id="{54932BDF-AA77-4E39-A4BB-CE4FC746D847}"/>
              </a:ext>
            </a:extLst>
          </p:cNvPr>
          <p:cNvPicPr>
            <a:picLocks noChangeAspect="1"/>
          </p:cNvPicPr>
          <p:nvPr/>
        </p:nvPicPr>
        <p:blipFill>
          <a:blip r:embed="rId3"/>
          <a:stretch>
            <a:fillRect/>
          </a:stretch>
        </p:blipFill>
        <p:spPr>
          <a:xfrm>
            <a:off x="685800" y="1535823"/>
            <a:ext cx="8959722" cy="3572496"/>
          </a:xfrm>
          <a:prstGeom prst="rect">
            <a:avLst/>
          </a:prstGeom>
        </p:spPr>
      </p:pic>
      <p:graphicFrame>
        <p:nvGraphicFramePr>
          <p:cNvPr id="11" name="Table 40">
            <a:extLst>
              <a:ext uri="{FF2B5EF4-FFF2-40B4-BE49-F238E27FC236}">
                <a16:creationId xmlns:a16="http://schemas.microsoft.com/office/drawing/2014/main" id="{20B5A87B-81CB-4701-8B0F-0CF46379790C}"/>
              </a:ext>
            </a:extLst>
          </p:cNvPr>
          <p:cNvGraphicFramePr>
            <a:graphicFrameLocks noGrp="1"/>
          </p:cNvGraphicFramePr>
          <p:nvPr>
            <p:extLst>
              <p:ext uri="{D42A27DB-BD31-4B8C-83A1-F6EECF244321}">
                <p14:modId xmlns:p14="http://schemas.microsoft.com/office/powerpoint/2010/main" val="4275034092"/>
              </p:ext>
            </p:extLst>
          </p:nvPr>
        </p:nvGraphicFramePr>
        <p:xfrm>
          <a:off x="236477" y="5166094"/>
          <a:ext cx="11719045" cy="1663850"/>
        </p:xfrm>
        <a:graphic>
          <a:graphicData uri="http://schemas.openxmlformats.org/drawingml/2006/table">
            <a:tbl>
              <a:tblPr firstRow="1" bandRow="1">
                <a:tableStyleId>{18603FDC-E32A-4AB5-989C-0864C3EAD2B8}</a:tableStyleId>
              </a:tblPr>
              <a:tblGrid>
                <a:gridCol w="5849088">
                  <a:extLst>
                    <a:ext uri="{9D8B030D-6E8A-4147-A177-3AD203B41FA5}">
                      <a16:colId xmlns:a16="http://schemas.microsoft.com/office/drawing/2014/main" val="435838020"/>
                    </a:ext>
                  </a:extLst>
                </a:gridCol>
                <a:gridCol w="5869957">
                  <a:extLst>
                    <a:ext uri="{9D8B030D-6E8A-4147-A177-3AD203B41FA5}">
                      <a16:colId xmlns:a16="http://schemas.microsoft.com/office/drawing/2014/main" val="2254455368"/>
                    </a:ext>
                  </a:extLst>
                </a:gridCol>
              </a:tblGrid>
              <a:tr h="234500">
                <a:tc>
                  <a:txBody>
                    <a:bodyPr/>
                    <a:lstStyle/>
                    <a:p>
                      <a:r>
                        <a:rPr lang="nl-BE" sz="1200" dirty="0"/>
                        <a:t>Code </a:t>
                      </a:r>
                    </a:p>
                  </a:txBody>
                  <a:tcPr>
                    <a:solidFill>
                      <a:srgbClr val="C00000"/>
                    </a:solidFill>
                  </a:tcPr>
                </a:tc>
                <a:tc>
                  <a:txBody>
                    <a:bodyPr/>
                    <a:lstStyle/>
                    <a:p>
                      <a:r>
                        <a:rPr lang="nl-BE" sz="1200" dirty="0"/>
                        <a:t>Explanation</a:t>
                      </a:r>
                    </a:p>
                  </a:txBody>
                  <a:tcPr>
                    <a:solidFill>
                      <a:srgbClr val="C00000"/>
                    </a:solidFill>
                  </a:tcPr>
                </a:tc>
                <a:extLst>
                  <a:ext uri="{0D108BD9-81ED-4DB2-BD59-A6C34878D82A}">
                    <a16:rowId xmlns:a16="http://schemas.microsoft.com/office/drawing/2014/main" val="1504379873"/>
                  </a:ext>
                </a:extLst>
              </a:tr>
              <a:tr h="234500">
                <a:tc>
                  <a:txBody>
                    <a:bodyPr/>
                    <a:lstStyle/>
                    <a:p>
                      <a:r>
                        <a:rPr lang="nl-BE" sz="1200" dirty="0"/>
                        <a:t> ServicePointManager.SecurityProtocol = SecurityProtocolType.Tls12;</a:t>
                      </a:r>
                    </a:p>
                  </a:txBody>
                  <a:tcPr>
                    <a:solidFill>
                      <a:srgbClr val="C00000"/>
                    </a:solidFill>
                  </a:tcPr>
                </a:tc>
                <a:tc>
                  <a:txBody>
                    <a:bodyPr/>
                    <a:lstStyle/>
                    <a:p>
                      <a:r>
                        <a:rPr lang="en-US" sz="1200" dirty="0"/>
                        <a:t>Makes sure </a:t>
                      </a:r>
                      <a:r>
                        <a:rPr lang="en-US" sz="1200" dirty="0" err="1"/>
                        <a:t>webclient</a:t>
                      </a:r>
                      <a:r>
                        <a:rPr lang="en-US" sz="1200" dirty="0"/>
                        <a:t> supports HTTPS traffic</a:t>
                      </a:r>
                      <a:endParaRPr lang="nl-BE" sz="1200" dirty="0"/>
                    </a:p>
                  </a:txBody>
                  <a:tcPr>
                    <a:solidFill>
                      <a:srgbClr val="C00000"/>
                    </a:solidFill>
                  </a:tcPr>
                </a:tc>
                <a:extLst>
                  <a:ext uri="{0D108BD9-81ED-4DB2-BD59-A6C34878D82A}">
                    <a16:rowId xmlns:a16="http://schemas.microsoft.com/office/drawing/2014/main" val="2902620923"/>
                  </a:ext>
                </a:extLst>
              </a:tr>
              <a:tr h="390833">
                <a:tc>
                  <a:txBody>
                    <a:bodyPr/>
                    <a:lstStyle/>
                    <a:p>
                      <a:r>
                        <a:rPr lang="en-US" sz="1200" dirty="0"/>
                        <a:t> while (</a:t>
                      </a:r>
                      <a:r>
                        <a:rPr lang="en-US" sz="1200" dirty="0" err="1"/>
                        <a:t>retrycount</a:t>
                      </a:r>
                      <a:r>
                        <a:rPr lang="en-US" sz="1200" dirty="0"/>
                        <a:t>&gt;=0 &amp;&amp; </a:t>
                      </a:r>
                      <a:r>
                        <a:rPr lang="en-US" sz="1200" dirty="0" err="1"/>
                        <a:t>programBytes</a:t>
                      </a:r>
                      <a:r>
                        <a:rPr lang="en-US" sz="1200" dirty="0"/>
                        <a:t> ==null)</a:t>
                      </a:r>
                      <a:endParaRPr lang="nl-BE" sz="1200" dirty="0"/>
                    </a:p>
                  </a:txBody>
                  <a:tcPr>
                    <a:solidFill>
                      <a:srgbClr val="C00000"/>
                    </a:solidFill>
                  </a:tcPr>
                </a:tc>
                <a:tc>
                  <a:txBody>
                    <a:bodyPr/>
                    <a:lstStyle/>
                    <a:p>
                      <a:r>
                        <a:rPr lang="en-US" sz="1200" b="0" u="none" dirty="0"/>
                        <a:t>Will keep trying to fetch the program over the web until it can or the </a:t>
                      </a:r>
                      <a:r>
                        <a:rPr lang="en-US" sz="1200" b="0" u="none" dirty="0" err="1"/>
                        <a:t>retrycounter</a:t>
                      </a:r>
                      <a:r>
                        <a:rPr lang="en-US" sz="1200" b="0" u="none" dirty="0"/>
                        <a:t> gets below 0.</a:t>
                      </a:r>
                      <a:endParaRPr lang="nl-BE" sz="1200" b="0" u="none" dirty="0"/>
                    </a:p>
                  </a:txBody>
                  <a:tcPr>
                    <a:solidFill>
                      <a:srgbClr val="C00000"/>
                    </a:solidFill>
                  </a:tcPr>
                </a:tc>
                <a:extLst>
                  <a:ext uri="{0D108BD9-81ED-4DB2-BD59-A6C34878D82A}">
                    <a16:rowId xmlns:a16="http://schemas.microsoft.com/office/drawing/2014/main" val="3919069909"/>
                  </a:ext>
                </a:extLst>
              </a:tr>
              <a:tr h="329005">
                <a:tc>
                  <a:txBody>
                    <a:bodyPr/>
                    <a:lstStyle/>
                    <a:p>
                      <a:r>
                        <a:rPr lang="en-US" sz="1200" dirty="0"/>
                        <a:t>Try…catch</a:t>
                      </a:r>
                      <a:endParaRPr lang="nl-BE" sz="1200" dirty="0"/>
                    </a:p>
                  </a:txBody>
                  <a:tcPr>
                    <a:solidFill>
                      <a:srgbClr val="C00000"/>
                    </a:solidFill>
                  </a:tcPr>
                </a:tc>
                <a:tc>
                  <a:txBody>
                    <a:bodyPr/>
                    <a:lstStyle/>
                    <a:p>
                      <a:r>
                        <a:rPr lang="en-US" sz="1200" dirty="0"/>
                        <a:t>Handles web errors (404)</a:t>
                      </a:r>
                      <a:endParaRPr lang="nl-BE" sz="1200" dirty="0"/>
                    </a:p>
                  </a:txBody>
                  <a:tcPr>
                    <a:solidFill>
                      <a:srgbClr val="C00000"/>
                    </a:solidFill>
                  </a:tcPr>
                </a:tc>
                <a:extLst>
                  <a:ext uri="{0D108BD9-81ED-4DB2-BD59-A6C34878D82A}">
                    <a16:rowId xmlns:a16="http://schemas.microsoft.com/office/drawing/2014/main" val="711986544"/>
                  </a:ext>
                </a:extLst>
              </a:tr>
              <a:tr h="329005">
                <a:tc>
                  <a:txBody>
                    <a:bodyPr/>
                    <a:lstStyle/>
                    <a:p>
                      <a:r>
                        <a:rPr lang="nl-BE" sz="1200" dirty="0"/>
                        <a:t> if (programBytes == null)</a:t>
                      </a:r>
                    </a:p>
                  </a:txBody>
                  <a:tcPr>
                    <a:solidFill>
                      <a:srgbClr val="C00000"/>
                    </a:solidFill>
                  </a:tcPr>
                </a:tc>
                <a:tc>
                  <a:txBody>
                    <a:bodyPr/>
                    <a:lstStyle/>
                    <a:p>
                      <a:r>
                        <a:rPr lang="en-US" sz="1200" dirty="0"/>
                        <a:t>If the loader did not load the program successfully, exit gracefully</a:t>
                      </a:r>
                      <a:endParaRPr lang="nl-BE" sz="1200" dirty="0"/>
                    </a:p>
                  </a:txBody>
                  <a:tcPr>
                    <a:solidFill>
                      <a:srgbClr val="C00000"/>
                    </a:solidFill>
                  </a:tcPr>
                </a:tc>
                <a:extLst>
                  <a:ext uri="{0D108BD9-81ED-4DB2-BD59-A6C34878D82A}">
                    <a16:rowId xmlns:a16="http://schemas.microsoft.com/office/drawing/2014/main" val="4034513396"/>
                  </a:ext>
                </a:extLst>
              </a:tr>
            </a:tbl>
          </a:graphicData>
        </a:graphic>
      </p:graphicFrame>
    </p:spTree>
    <p:extLst>
      <p:ext uri="{BB962C8B-B14F-4D97-AF65-F5344CB8AC3E}">
        <p14:creationId xmlns:p14="http://schemas.microsoft.com/office/powerpoint/2010/main" val="39542930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Flaws in </a:t>
            </a:r>
            <a:r>
              <a:rPr lang="en-US" sz="3600" b="1" dirty="0" err="1">
                <a:solidFill>
                  <a:schemeClr val="bg1"/>
                </a:solidFill>
                <a:latin typeface="Arial" panose="020B0604020202020204" pitchFamily="34" charset="0"/>
                <a:cs typeface="Arial" panose="020B0604020202020204" pitchFamily="34" charset="0"/>
              </a:rPr>
              <a:t>Arthas</a:t>
            </a:r>
            <a:endParaRPr lang="en-US" sz="3600" b="1" dirty="0">
              <a:solidFill>
                <a:schemeClr val="bg1"/>
              </a:solidFill>
              <a:latin typeface="Arial" panose="020B0604020202020204" pitchFamily="34" charset="0"/>
              <a:cs typeface="Arial" panose="020B0604020202020204" pitchFamily="34" charset="0"/>
            </a:endParaRPr>
          </a:p>
        </p:txBody>
      </p:sp>
      <p:pic>
        <p:nvPicPr>
          <p:cNvPr id="6" name="Content Placeholder 7">
            <a:extLst>
              <a:ext uri="{FF2B5EF4-FFF2-40B4-BE49-F238E27FC236}">
                <a16:creationId xmlns:a16="http://schemas.microsoft.com/office/drawing/2014/main" id="{C4EAF3A7-4962-498F-89CC-C6FAC2D39C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360" y="2681569"/>
            <a:ext cx="1404300" cy="1404300"/>
          </a:xfrm>
          <a:prstGeom prst="rect">
            <a:avLst/>
          </a:prstGeom>
        </p:spPr>
      </p:pic>
      <p:pic>
        <p:nvPicPr>
          <p:cNvPr id="8" name="Graphic 7">
            <a:extLst>
              <a:ext uri="{FF2B5EF4-FFF2-40B4-BE49-F238E27FC236}">
                <a16:creationId xmlns:a16="http://schemas.microsoft.com/office/drawing/2014/main" id="{99293E57-CD19-4276-B1B3-152148C38B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6498" y="4230923"/>
            <a:ext cx="983204" cy="983204"/>
          </a:xfrm>
          <a:prstGeom prst="rect">
            <a:avLst/>
          </a:prstGeom>
        </p:spPr>
      </p:pic>
      <p:sp>
        <p:nvSpPr>
          <p:cNvPr id="9" name="Arrow: Right 8">
            <a:extLst>
              <a:ext uri="{FF2B5EF4-FFF2-40B4-BE49-F238E27FC236}">
                <a16:creationId xmlns:a16="http://schemas.microsoft.com/office/drawing/2014/main" id="{ABECCE44-1EED-4F4F-B8B3-443D1B40DC5B}"/>
              </a:ext>
            </a:extLst>
          </p:cNvPr>
          <p:cNvSpPr/>
          <p:nvPr/>
        </p:nvSpPr>
        <p:spPr>
          <a:xfrm>
            <a:off x="2109126" y="3170280"/>
            <a:ext cx="2501761" cy="480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Graphic 9">
            <a:extLst>
              <a:ext uri="{FF2B5EF4-FFF2-40B4-BE49-F238E27FC236}">
                <a16:creationId xmlns:a16="http://schemas.microsoft.com/office/drawing/2014/main" id="{3A69BD36-18CC-456E-A64B-24D3226E90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43272" y="2778195"/>
            <a:ext cx="1452728" cy="1452728"/>
          </a:xfrm>
          <a:prstGeom prst="rect">
            <a:avLst/>
          </a:prstGeom>
        </p:spPr>
      </p:pic>
      <p:sp>
        <p:nvSpPr>
          <p:cNvPr id="12" name="Arrow: Right 11">
            <a:extLst>
              <a:ext uri="{FF2B5EF4-FFF2-40B4-BE49-F238E27FC236}">
                <a16:creationId xmlns:a16="http://schemas.microsoft.com/office/drawing/2014/main" id="{9A07E38F-D637-42B4-902D-1733EC21F9C3}"/>
              </a:ext>
            </a:extLst>
          </p:cNvPr>
          <p:cNvSpPr/>
          <p:nvPr/>
        </p:nvSpPr>
        <p:spPr>
          <a:xfrm>
            <a:off x="6273261" y="3170281"/>
            <a:ext cx="3068545" cy="480053"/>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3" name="Picture 2" descr="SUCCESS - Freddie Mercury - quickmeme">
            <a:extLst>
              <a:ext uri="{FF2B5EF4-FFF2-40B4-BE49-F238E27FC236}">
                <a16:creationId xmlns:a16="http://schemas.microsoft.com/office/drawing/2014/main" id="{D7928E2E-4574-4D28-B7BA-1564390AF8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20746" y="1614936"/>
            <a:ext cx="2464131" cy="3280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6610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Flaws in </a:t>
            </a:r>
            <a:r>
              <a:rPr lang="en-US" sz="3600" b="1" dirty="0" err="1">
                <a:solidFill>
                  <a:schemeClr val="bg1"/>
                </a:solidFill>
                <a:latin typeface="Arial" panose="020B0604020202020204" pitchFamily="34" charset="0"/>
                <a:cs typeface="Arial" panose="020B0604020202020204" pitchFamily="34" charset="0"/>
              </a:rPr>
              <a:t>Arthas</a:t>
            </a:r>
            <a:endParaRPr lang="en-US" sz="3600" b="1" dirty="0">
              <a:solidFill>
                <a:schemeClr val="bg1"/>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F11FF903-B855-4BF4-A8F2-CDB4BAAD41BD}"/>
              </a:ext>
            </a:extLst>
          </p:cNvPr>
          <p:cNvPicPr>
            <a:picLocks noChangeAspect="1"/>
          </p:cNvPicPr>
          <p:nvPr/>
        </p:nvPicPr>
        <p:blipFill>
          <a:blip r:embed="rId3"/>
          <a:stretch>
            <a:fillRect/>
          </a:stretch>
        </p:blipFill>
        <p:spPr>
          <a:xfrm>
            <a:off x="2418377" y="1416657"/>
            <a:ext cx="7559930" cy="1381567"/>
          </a:xfrm>
          <a:prstGeom prst="rect">
            <a:avLst/>
          </a:prstGeom>
        </p:spPr>
      </p:pic>
      <p:sp>
        <p:nvSpPr>
          <p:cNvPr id="14" name="TextBox 13">
            <a:extLst>
              <a:ext uri="{FF2B5EF4-FFF2-40B4-BE49-F238E27FC236}">
                <a16:creationId xmlns:a16="http://schemas.microsoft.com/office/drawing/2014/main" id="{31842D94-E632-475C-9DCF-C9B5719F3DD5}"/>
              </a:ext>
            </a:extLst>
          </p:cNvPr>
          <p:cNvSpPr txBox="1"/>
          <p:nvPr/>
        </p:nvSpPr>
        <p:spPr>
          <a:xfrm>
            <a:off x="729741" y="1752115"/>
            <a:ext cx="2062406" cy="646331"/>
          </a:xfrm>
          <a:prstGeom prst="rect">
            <a:avLst/>
          </a:prstGeom>
          <a:noFill/>
        </p:spPr>
        <p:txBody>
          <a:bodyPr wrap="square" rtlCol="0">
            <a:spAutoFit/>
          </a:bodyPr>
          <a:lstStyle/>
          <a:p>
            <a:r>
              <a:rPr lang="nl-BE" sz="3600" dirty="0">
                <a:solidFill>
                  <a:schemeClr val="bg1"/>
                </a:solidFill>
              </a:rPr>
              <a:t>AMSI</a:t>
            </a:r>
          </a:p>
        </p:txBody>
      </p:sp>
      <p:sp>
        <p:nvSpPr>
          <p:cNvPr id="15" name="TextBox 14">
            <a:extLst>
              <a:ext uri="{FF2B5EF4-FFF2-40B4-BE49-F238E27FC236}">
                <a16:creationId xmlns:a16="http://schemas.microsoft.com/office/drawing/2014/main" id="{1FD42DEA-F8CE-43B3-9B2B-DB340466742D}"/>
              </a:ext>
            </a:extLst>
          </p:cNvPr>
          <p:cNvSpPr txBox="1"/>
          <p:nvPr/>
        </p:nvSpPr>
        <p:spPr>
          <a:xfrm>
            <a:off x="729741" y="3874780"/>
            <a:ext cx="2062406" cy="584775"/>
          </a:xfrm>
          <a:prstGeom prst="rect">
            <a:avLst/>
          </a:prstGeom>
          <a:noFill/>
        </p:spPr>
        <p:txBody>
          <a:bodyPr wrap="square" rtlCol="0">
            <a:spAutoFit/>
          </a:bodyPr>
          <a:lstStyle/>
          <a:p>
            <a:r>
              <a:rPr lang="nl-BE" sz="3200" dirty="0">
                <a:solidFill>
                  <a:schemeClr val="bg1"/>
                </a:solidFill>
              </a:rPr>
              <a:t>ETW</a:t>
            </a:r>
          </a:p>
        </p:txBody>
      </p:sp>
      <p:pic>
        <p:nvPicPr>
          <p:cNvPr id="5" name="Picture 4">
            <a:extLst>
              <a:ext uri="{FF2B5EF4-FFF2-40B4-BE49-F238E27FC236}">
                <a16:creationId xmlns:a16="http://schemas.microsoft.com/office/drawing/2014/main" id="{7F01D9BF-D981-404A-B001-63A4B0B362D4}"/>
              </a:ext>
            </a:extLst>
          </p:cNvPr>
          <p:cNvPicPr>
            <a:picLocks noChangeAspect="1"/>
          </p:cNvPicPr>
          <p:nvPr/>
        </p:nvPicPr>
        <p:blipFill>
          <a:blip r:embed="rId4"/>
          <a:stretch>
            <a:fillRect/>
          </a:stretch>
        </p:blipFill>
        <p:spPr>
          <a:xfrm>
            <a:off x="2265944" y="2986029"/>
            <a:ext cx="8792444" cy="2362276"/>
          </a:xfrm>
          <a:prstGeom prst="rect">
            <a:avLst/>
          </a:prstGeom>
        </p:spPr>
      </p:pic>
    </p:spTree>
    <p:extLst>
      <p:ext uri="{BB962C8B-B14F-4D97-AF65-F5344CB8AC3E}">
        <p14:creationId xmlns:p14="http://schemas.microsoft.com/office/powerpoint/2010/main" val="412659061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Flaws in </a:t>
            </a:r>
            <a:r>
              <a:rPr lang="en-US" sz="3600" b="1" dirty="0" err="1">
                <a:solidFill>
                  <a:schemeClr val="bg1"/>
                </a:solidFill>
                <a:latin typeface="Arial" panose="020B0604020202020204" pitchFamily="34" charset="0"/>
                <a:cs typeface="Arial" panose="020B0604020202020204" pitchFamily="34" charset="0"/>
              </a:rPr>
              <a:t>Arthas</a:t>
            </a:r>
            <a:endParaRPr lang="en-US" sz="3600" b="1" dirty="0">
              <a:solidFill>
                <a:schemeClr val="bg1"/>
              </a:solidFill>
              <a:latin typeface="Arial" panose="020B0604020202020204" pitchFamily="34" charset="0"/>
              <a:cs typeface="Arial" panose="020B0604020202020204" pitchFamily="34" charset="0"/>
            </a:endParaRPr>
          </a:p>
        </p:txBody>
      </p:sp>
      <p:pic>
        <p:nvPicPr>
          <p:cNvPr id="7" name="Picture Placeholder 8">
            <a:extLst>
              <a:ext uri="{FF2B5EF4-FFF2-40B4-BE49-F238E27FC236}">
                <a16:creationId xmlns:a16="http://schemas.microsoft.com/office/drawing/2014/main" id="{880466AF-3A46-4F75-8F7D-E323318E4D1A}"/>
              </a:ext>
            </a:extLst>
          </p:cNvPr>
          <p:cNvPicPr>
            <a:picLocks noChangeAspect="1"/>
          </p:cNvPicPr>
          <p:nvPr/>
        </p:nvPicPr>
        <p:blipFill>
          <a:blip r:embed="rId3">
            <a:extLst>
              <a:ext uri="{28A0092B-C50C-407E-A947-70E740481C1C}">
                <a14:useLocalDpi xmlns:a14="http://schemas.microsoft.com/office/drawing/2010/main" val="0"/>
              </a:ext>
            </a:extLst>
          </a:blip>
          <a:srcRect t="7740" b="7740"/>
          <a:stretch>
            <a:fillRect/>
          </a:stretch>
        </p:blipFill>
        <p:spPr>
          <a:xfrm>
            <a:off x="0" y="0"/>
            <a:ext cx="12192000" cy="6858000"/>
          </a:xfrm>
          <a:prstGeom prst="rect">
            <a:avLst/>
          </a:prstGeom>
        </p:spPr>
      </p:pic>
    </p:spTree>
    <p:extLst>
      <p:ext uri="{BB962C8B-B14F-4D97-AF65-F5344CB8AC3E}">
        <p14:creationId xmlns:p14="http://schemas.microsoft.com/office/powerpoint/2010/main" val="129090382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Flaws in </a:t>
            </a:r>
            <a:r>
              <a:rPr lang="en-US" sz="3600" b="1" dirty="0" err="1">
                <a:solidFill>
                  <a:schemeClr val="bg1"/>
                </a:solidFill>
                <a:latin typeface="Arial" panose="020B0604020202020204" pitchFamily="34" charset="0"/>
                <a:cs typeface="Arial" panose="020B0604020202020204" pitchFamily="34" charset="0"/>
              </a:rPr>
              <a:t>Arthas</a:t>
            </a:r>
            <a:endParaRPr lang="en-US" sz="3600" b="1"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1E1C8DB-C90F-4C6E-B1C4-F4E949038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82305646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Double </a:t>
            </a:r>
            <a:r>
              <a:rPr lang="en-US" sz="3600" b="1" strike="sngStrike" dirty="0">
                <a:solidFill>
                  <a:schemeClr val="bg1"/>
                </a:solidFill>
                <a:latin typeface="Arial" panose="020B0604020202020204" pitchFamily="34" charset="0"/>
                <a:cs typeface="Arial" panose="020B0604020202020204" pitchFamily="34" charset="0"/>
              </a:rPr>
              <a:t>Rainbow</a:t>
            </a:r>
            <a:r>
              <a:rPr lang="en-US" sz="3600" b="1" dirty="0">
                <a:solidFill>
                  <a:schemeClr val="bg1"/>
                </a:solidFill>
                <a:latin typeface="Arial" panose="020B0604020202020204" pitchFamily="34" charset="0"/>
                <a:cs typeface="Arial" panose="020B0604020202020204" pitchFamily="34" charset="0"/>
              </a:rPr>
              <a:t> Reflection? What does it mean?!</a:t>
            </a:r>
          </a:p>
        </p:txBody>
      </p:sp>
      <p:pic>
        <p:nvPicPr>
          <p:cNvPr id="5" name="Content Placeholder 6">
            <a:extLst>
              <a:ext uri="{FF2B5EF4-FFF2-40B4-BE49-F238E27FC236}">
                <a16:creationId xmlns:a16="http://schemas.microsoft.com/office/drawing/2014/main" id="{0FA01B12-DAA9-4C56-A04B-2E7A7204A5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360" y="3830783"/>
            <a:ext cx="2401444" cy="2401444"/>
          </a:xfrm>
          <a:prstGeom prst="rect">
            <a:avLst/>
          </a:prstGeom>
        </p:spPr>
      </p:pic>
      <p:pic>
        <p:nvPicPr>
          <p:cNvPr id="6" name="Graphic 5">
            <a:extLst>
              <a:ext uri="{FF2B5EF4-FFF2-40B4-BE49-F238E27FC236}">
                <a16:creationId xmlns:a16="http://schemas.microsoft.com/office/drawing/2014/main" id="{BCA38B2B-15CE-4537-B280-9D974A3DD3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1470" y="4160588"/>
            <a:ext cx="869005" cy="869005"/>
          </a:xfrm>
          <a:prstGeom prst="rect">
            <a:avLst/>
          </a:prstGeom>
        </p:spPr>
      </p:pic>
      <p:pic>
        <p:nvPicPr>
          <p:cNvPr id="7" name="Content Placeholder 7">
            <a:extLst>
              <a:ext uri="{FF2B5EF4-FFF2-40B4-BE49-F238E27FC236}">
                <a16:creationId xmlns:a16="http://schemas.microsoft.com/office/drawing/2014/main" id="{9148CF84-6E30-4662-9D1E-57A1A613F6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92576" y="1180801"/>
            <a:ext cx="2294948" cy="2294948"/>
          </a:xfrm>
          <a:prstGeom prst="rect">
            <a:avLst/>
          </a:prstGeom>
        </p:spPr>
      </p:pic>
      <p:sp>
        <p:nvSpPr>
          <p:cNvPr id="8" name="Arrow: Right 7">
            <a:extLst>
              <a:ext uri="{FF2B5EF4-FFF2-40B4-BE49-F238E27FC236}">
                <a16:creationId xmlns:a16="http://schemas.microsoft.com/office/drawing/2014/main" id="{C643F78F-7586-4578-94CB-AD6B169CAD5F}"/>
              </a:ext>
            </a:extLst>
          </p:cNvPr>
          <p:cNvSpPr/>
          <p:nvPr/>
        </p:nvSpPr>
        <p:spPr>
          <a:xfrm rot="20267713">
            <a:off x="2709041" y="2322601"/>
            <a:ext cx="4216177" cy="680441"/>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t>Poll until !404 or retry limit hit</a:t>
            </a:r>
          </a:p>
        </p:txBody>
      </p:sp>
      <p:sp>
        <p:nvSpPr>
          <p:cNvPr id="9" name="Arrow: Left 8">
            <a:extLst>
              <a:ext uri="{FF2B5EF4-FFF2-40B4-BE49-F238E27FC236}">
                <a16:creationId xmlns:a16="http://schemas.microsoft.com/office/drawing/2014/main" id="{C2EA6953-CB0B-46D6-909F-88E6A049CBFA}"/>
              </a:ext>
            </a:extLst>
          </p:cNvPr>
          <p:cNvSpPr/>
          <p:nvPr/>
        </p:nvSpPr>
        <p:spPr>
          <a:xfrm rot="20334092">
            <a:off x="2831246" y="2996628"/>
            <a:ext cx="4318485" cy="640204"/>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t>ETW/AMSI patch</a:t>
            </a:r>
          </a:p>
        </p:txBody>
      </p:sp>
      <p:sp>
        <p:nvSpPr>
          <p:cNvPr id="10" name="Arrow: Right 9">
            <a:extLst>
              <a:ext uri="{FF2B5EF4-FFF2-40B4-BE49-F238E27FC236}">
                <a16:creationId xmlns:a16="http://schemas.microsoft.com/office/drawing/2014/main" id="{2446091C-7C8D-4AF1-9B40-054D11281C19}"/>
              </a:ext>
            </a:extLst>
          </p:cNvPr>
          <p:cNvSpPr/>
          <p:nvPr/>
        </p:nvSpPr>
        <p:spPr>
          <a:xfrm rot="20267713">
            <a:off x="3268583" y="3668656"/>
            <a:ext cx="4216177" cy="680441"/>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t>Poll until !404 or retry limit hit</a:t>
            </a:r>
          </a:p>
        </p:txBody>
      </p:sp>
      <p:sp>
        <p:nvSpPr>
          <p:cNvPr id="11" name="Arrow: Left 10">
            <a:extLst>
              <a:ext uri="{FF2B5EF4-FFF2-40B4-BE49-F238E27FC236}">
                <a16:creationId xmlns:a16="http://schemas.microsoft.com/office/drawing/2014/main" id="{A5A63804-838C-46A6-9922-8761DD8B62FA}"/>
              </a:ext>
            </a:extLst>
          </p:cNvPr>
          <p:cNvSpPr/>
          <p:nvPr/>
        </p:nvSpPr>
        <p:spPr>
          <a:xfrm rot="20334092">
            <a:off x="3530951" y="4380921"/>
            <a:ext cx="4318485" cy="640204"/>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t>Actual assembly</a:t>
            </a:r>
          </a:p>
        </p:txBody>
      </p:sp>
      <p:pic>
        <p:nvPicPr>
          <p:cNvPr id="12" name="Picture 11">
            <a:extLst>
              <a:ext uri="{FF2B5EF4-FFF2-40B4-BE49-F238E27FC236}">
                <a16:creationId xmlns:a16="http://schemas.microsoft.com/office/drawing/2014/main" id="{7D7BA354-3541-4A6B-9AD1-B045B7A70B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84042" y="3737817"/>
            <a:ext cx="3947329" cy="2117204"/>
          </a:xfrm>
          <a:prstGeom prst="rect">
            <a:avLst/>
          </a:prstGeom>
        </p:spPr>
      </p:pic>
    </p:spTree>
    <p:extLst>
      <p:ext uri="{BB962C8B-B14F-4D97-AF65-F5344CB8AC3E}">
        <p14:creationId xmlns:p14="http://schemas.microsoft.com/office/powerpoint/2010/main" val="37966119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heckerboard(across)">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checkerboard(across)">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checkerboard(across)">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Agenda</a:t>
            </a:r>
          </a:p>
        </p:txBody>
      </p:sp>
      <p:sp>
        <p:nvSpPr>
          <p:cNvPr id="5" name="Rectangle 3">
            <a:extLst>
              <a:ext uri="{FF2B5EF4-FFF2-40B4-BE49-F238E27FC236}">
                <a16:creationId xmlns:a16="http://schemas.microsoft.com/office/drawing/2014/main" id="{11DFFAAF-2797-4AD2-8EDB-741F95CE7759}"/>
              </a:ext>
            </a:extLst>
          </p:cNvPr>
          <p:cNvSpPr/>
          <p:nvPr/>
        </p:nvSpPr>
        <p:spPr>
          <a:xfrm>
            <a:off x="550722" y="1424712"/>
            <a:ext cx="4724843" cy="672075"/>
          </a:xfrm>
          <a:custGeom>
            <a:avLst/>
            <a:gdLst>
              <a:gd name="connsiteX0" fmla="*/ 0 w 3528392"/>
              <a:gd name="connsiteY0" fmla="*/ 0 h 504056"/>
              <a:gd name="connsiteX1" fmla="*/ 3528392 w 3528392"/>
              <a:gd name="connsiteY1" fmla="*/ 0 h 504056"/>
              <a:gd name="connsiteX2" fmla="*/ 3528392 w 3528392"/>
              <a:gd name="connsiteY2" fmla="*/ 504056 h 504056"/>
              <a:gd name="connsiteX3" fmla="*/ 0 w 3528392"/>
              <a:gd name="connsiteY3" fmla="*/ 504056 h 504056"/>
              <a:gd name="connsiteX4" fmla="*/ 0 w 3528392"/>
              <a:gd name="connsiteY4" fmla="*/ 0 h 504056"/>
              <a:gd name="connsiteX0" fmla="*/ 0 w 3528392"/>
              <a:gd name="connsiteY0" fmla="*/ 0 h 504056"/>
              <a:gd name="connsiteX1" fmla="*/ 352839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28392"/>
              <a:gd name="connsiteY0" fmla="*/ 0 h 504056"/>
              <a:gd name="connsiteX1" fmla="*/ 347886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60960 w 3543632"/>
              <a:gd name="connsiteY3" fmla="*/ 504056 h 504056"/>
              <a:gd name="connsiteX4" fmla="*/ 0 w 354363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45720 w 3543632"/>
              <a:gd name="connsiteY3" fmla="*/ 504056 h 504056"/>
              <a:gd name="connsiteX4" fmla="*/ 0 w 3543632"/>
              <a:gd name="connsiteY4" fmla="*/ 0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3632" h="504056">
                <a:moveTo>
                  <a:pt x="0" y="0"/>
                </a:moveTo>
                <a:lnTo>
                  <a:pt x="3494102" y="0"/>
                </a:lnTo>
                <a:lnTo>
                  <a:pt x="3543632" y="504056"/>
                </a:lnTo>
                <a:lnTo>
                  <a:pt x="45720" y="504056"/>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400"/>
          </a:p>
        </p:txBody>
      </p:sp>
      <p:sp>
        <p:nvSpPr>
          <p:cNvPr id="6" name="TextBox 5">
            <a:extLst>
              <a:ext uri="{FF2B5EF4-FFF2-40B4-BE49-F238E27FC236}">
                <a16:creationId xmlns:a16="http://schemas.microsoft.com/office/drawing/2014/main" id="{3303A0AC-7688-4099-AC93-59AD95D0ED56}"/>
              </a:ext>
            </a:extLst>
          </p:cNvPr>
          <p:cNvSpPr txBox="1"/>
          <p:nvPr/>
        </p:nvSpPr>
        <p:spPr>
          <a:xfrm>
            <a:off x="746883" y="1473627"/>
            <a:ext cx="393056" cy="584775"/>
          </a:xfrm>
          <a:prstGeom prst="rect">
            <a:avLst/>
          </a:prstGeom>
          <a:noFill/>
        </p:spPr>
        <p:txBody>
          <a:bodyPr wrap="none" rtlCol="0">
            <a:spAutoFit/>
          </a:bodyPr>
          <a:lstStyle/>
          <a:p>
            <a:r>
              <a:rPr lang="en-PH" sz="3200" b="1" dirty="0">
                <a:solidFill>
                  <a:schemeClr val="bg1"/>
                </a:solidFill>
              </a:rPr>
              <a:t>1</a:t>
            </a:r>
          </a:p>
        </p:txBody>
      </p:sp>
      <p:sp>
        <p:nvSpPr>
          <p:cNvPr id="9" name="TextBox 8">
            <a:extLst>
              <a:ext uri="{FF2B5EF4-FFF2-40B4-BE49-F238E27FC236}">
                <a16:creationId xmlns:a16="http://schemas.microsoft.com/office/drawing/2014/main" id="{4507B5C4-6417-4056-932F-FECC7D8E6F45}"/>
              </a:ext>
            </a:extLst>
          </p:cNvPr>
          <p:cNvSpPr txBox="1"/>
          <p:nvPr/>
        </p:nvSpPr>
        <p:spPr>
          <a:xfrm>
            <a:off x="1139939" y="1535344"/>
            <a:ext cx="4122860" cy="461666"/>
          </a:xfrm>
          <a:prstGeom prst="rect">
            <a:avLst/>
          </a:prstGeom>
          <a:noFill/>
        </p:spPr>
        <p:txBody>
          <a:bodyPr wrap="square" rtlCol="0">
            <a:spAutoFit/>
          </a:bodyPr>
          <a:lstStyle/>
          <a:p>
            <a:r>
              <a:rPr lang="en-PH" sz="2400" dirty="0">
                <a:solidFill>
                  <a:schemeClr val="bg1"/>
                </a:solidFill>
              </a:rPr>
              <a:t>Why C#?</a:t>
            </a:r>
          </a:p>
        </p:txBody>
      </p:sp>
      <p:sp>
        <p:nvSpPr>
          <p:cNvPr id="10" name="Rectangle 3">
            <a:extLst>
              <a:ext uri="{FF2B5EF4-FFF2-40B4-BE49-F238E27FC236}">
                <a16:creationId xmlns:a16="http://schemas.microsoft.com/office/drawing/2014/main" id="{5CEAEB8D-A073-431E-8FF6-173EECE8D575}"/>
              </a:ext>
            </a:extLst>
          </p:cNvPr>
          <p:cNvSpPr/>
          <p:nvPr/>
        </p:nvSpPr>
        <p:spPr>
          <a:xfrm>
            <a:off x="596442" y="2235358"/>
            <a:ext cx="4724843" cy="672075"/>
          </a:xfrm>
          <a:custGeom>
            <a:avLst/>
            <a:gdLst>
              <a:gd name="connsiteX0" fmla="*/ 0 w 3528392"/>
              <a:gd name="connsiteY0" fmla="*/ 0 h 504056"/>
              <a:gd name="connsiteX1" fmla="*/ 3528392 w 3528392"/>
              <a:gd name="connsiteY1" fmla="*/ 0 h 504056"/>
              <a:gd name="connsiteX2" fmla="*/ 3528392 w 3528392"/>
              <a:gd name="connsiteY2" fmla="*/ 504056 h 504056"/>
              <a:gd name="connsiteX3" fmla="*/ 0 w 3528392"/>
              <a:gd name="connsiteY3" fmla="*/ 504056 h 504056"/>
              <a:gd name="connsiteX4" fmla="*/ 0 w 3528392"/>
              <a:gd name="connsiteY4" fmla="*/ 0 h 504056"/>
              <a:gd name="connsiteX0" fmla="*/ 0 w 3528392"/>
              <a:gd name="connsiteY0" fmla="*/ 0 h 504056"/>
              <a:gd name="connsiteX1" fmla="*/ 352839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28392"/>
              <a:gd name="connsiteY0" fmla="*/ 0 h 504056"/>
              <a:gd name="connsiteX1" fmla="*/ 347886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60960 w 3543632"/>
              <a:gd name="connsiteY3" fmla="*/ 504056 h 504056"/>
              <a:gd name="connsiteX4" fmla="*/ 0 w 354363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45720 w 3543632"/>
              <a:gd name="connsiteY3" fmla="*/ 504056 h 504056"/>
              <a:gd name="connsiteX4" fmla="*/ 0 w 3543632"/>
              <a:gd name="connsiteY4" fmla="*/ 0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3632" h="504056">
                <a:moveTo>
                  <a:pt x="0" y="0"/>
                </a:moveTo>
                <a:lnTo>
                  <a:pt x="3494102" y="0"/>
                </a:lnTo>
                <a:lnTo>
                  <a:pt x="3543632" y="504056"/>
                </a:lnTo>
                <a:lnTo>
                  <a:pt x="45720" y="504056"/>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400"/>
          </a:p>
        </p:txBody>
      </p:sp>
      <p:sp>
        <p:nvSpPr>
          <p:cNvPr id="11" name="TextBox 10">
            <a:extLst>
              <a:ext uri="{FF2B5EF4-FFF2-40B4-BE49-F238E27FC236}">
                <a16:creationId xmlns:a16="http://schemas.microsoft.com/office/drawing/2014/main" id="{48213350-7DE6-489B-916E-4AF903EAC096}"/>
              </a:ext>
            </a:extLst>
          </p:cNvPr>
          <p:cNvSpPr txBox="1"/>
          <p:nvPr/>
        </p:nvSpPr>
        <p:spPr>
          <a:xfrm>
            <a:off x="792603" y="2299139"/>
            <a:ext cx="393056" cy="584775"/>
          </a:xfrm>
          <a:prstGeom prst="rect">
            <a:avLst/>
          </a:prstGeom>
          <a:noFill/>
        </p:spPr>
        <p:txBody>
          <a:bodyPr wrap="none" rtlCol="0">
            <a:spAutoFit/>
          </a:bodyPr>
          <a:lstStyle/>
          <a:p>
            <a:r>
              <a:rPr lang="en-PH" sz="3200" b="1" dirty="0">
                <a:solidFill>
                  <a:schemeClr val="bg1"/>
                </a:solidFill>
              </a:rPr>
              <a:t>2</a:t>
            </a:r>
          </a:p>
        </p:txBody>
      </p:sp>
      <p:sp>
        <p:nvSpPr>
          <p:cNvPr id="12" name="TextBox 11">
            <a:extLst>
              <a:ext uri="{FF2B5EF4-FFF2-40B4-BE49-F238E27FC236}">
                <a16:creationId xmlns:a16="http://schemas.microsoft.com/office/drawing/2014/main" id="{8A06254F-73BD-460B-B7EE-67145CB5916C}"/>
              </a:ext>
            </a:extLst>
          </p:cNvPr>
          <p:cNvSpPr txBox="1"/>
          <p:nvPr/>
        </p:nvSpPr>
        <p:spPr>
          <a:xfrm>
            <a:off x="1185659" y="2370547"/>
            <a:ext cx="4122860" cy="461666"/>
          </a:xfrm>
          <a:prstGeom prst="rect">
            <a:avLst/>
          </a:prstGeom>
          <a:noFill/>
        </p:spPr>
        <p:txBody>
          <a:bodyPr wrap="square" rtlCol="0">
            <a:spAutoFit/>
          </a:bodyPr>
          <a:lstStyle/>
          <a:p>
            <a:r>
              <a:rPr lang="en-PH" sz="2400" dirty="0">
                <a:solidFill>
                  <a:schemeClr val="bg1"/>
                </a:solidFill>
              </a:rPr>
              <a:t>What is reflection?</a:t>
            </a:r>
          </a:p>
        </p:txBody>
      </p:sp>
      <p:sp>
        <p:nvSpPr>
          <p:cNvPr id="13" name="Rectangle 3">
            <a:extLst>
              <a:ext uri="{FF2B5EF4-FFF2-40B4-BE49-F238E27FC236}">
                <a16:creationId xmlns:a16="http://schemas.microsoft.com/office/drawing/2014/main" id="{3E80DC40-5356-4B42-BAA7-497B15470CF6}"/>
              </a:ext>
            </a:extLst>
          </p:cNvPr>
          <p:cNvSpPr/>
          <p:nvPr/>
        </p:nvSpPr>
        <p:spPr>
          <a:xfrm>
            <a:off x="670464" y="3046005"/>
            <a:ext cx="4724843" cy="672075"/>
          </a:xfrm>
          <a:custGeom>
            <a:avLst/>
            <a:gdLst>
              <a:gd name="connsiteX0" fmla="*/ 0 w 3528392"/>
              <a:gd name="connsiteY0" fmla="*/ 0 h 504056"/>
              <a:gd name="connsiteX1" fmla="*/ 3528392 w 3528392"/>
              <a:gd name="connsiteY1" fmla="*/ 0 h 504056"/>
              <a:gd name="connsiteX2" fmla="*/ 3528392 w 3528392"/>
              <a:gd name="connsiteY2" fmla="*/ 504056 h 504056"/>
              <a:gd name="connsiteX3" fmla="*/ 0 w 3528392"/>
              <a:gd name="connsiteY3" fmla="*/ 504056 h 504056"/>
              <a:gd name="connsiteX4" fmla="*/ 0 w 3528392"/>
              <a:gd name="connsiteY4" fmla="*/ 0 h 504056"/>
              <a:gd name="connsiteX0" fmla="*/ 0 w 3528392"/>
              <a:gd name="connsiteY0" fmla="*/ 0 h 504056"/>
              <a:gd name="connsiteX1" fmla="*/ 352839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28392"/>
              <a:gd name="connsiteY0" fmla="*/ 0 h 504056"/>
              <a:gd name="connsiteX1" fmla="*/ 347886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60960 w 3543632"/>
              <a:gd name="connsiteY3" fmla="*/ 504056 h 504056"/>
              <a:gd name="connsiteX4" fmla="*/ 0 w 354363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45720 w 3543632"/>
              <a:gd name="connsiteY3" fmla="*/ 504056 h 504056"/>
              <a:gd name="connsiteX4" fmla="*/ 0 w 3543632"/>
              <a:gd name="connsiteY4" fmla="*/ 0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3632" h="504056">
                <a:moveTo>
                  <a:pt x="0" y="0"/>
                </a:moveTo>
                <a:lnTo>
                  <a:pt x="3494102" y="0"/>
                </a:lnTo>
                <a:lnTo>
                  <a:pt x="3543632" y="504056"/>
                </a:lnTo>
                <a:lnTo>
                  <a:pt x="45720" y="504056"/>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400"/>
          </a:p>
        </p:txBody>
      </p:sp>
      <p:sp>
        <p:nvSpPr>
          <p:cNvPr id="14" name="TextBox 13">
            <a:extLst>
              <a:ext uri="{FF2B5EF4-FFF2-40B4-BE49-F238E27FC236}">
                <a16:creationId xmlns:a16="http://schemas.microsoft.com/office/drawing/2014/main" id="{FB560707-83A5-45D6-8A5A-F50E507C13D6}"/>
              </a:ext>
            </a:extLst>
          </p:cNvPr>
          <p:cNvSpPr txBox="1"/>
          <p:nvPr/>
        </p:nvSpPr>
        <p:spPr>
          <a:xfrm>
            <a:off x="866625" y="3094920"/>
            <a:ext cx="393056" cy="584775"/>
          </a:xfrm>
          <a:prstGeom prst="rect">
            <a:avLst/>
          </a:prstGeom>
          <a:noFill/>
        </p:spPr>
        <p:txBody>
          <a:bodyPr wrap="none" rtlCol="0">
            <a:spAutoFit/>
          </a:bodyPr>
          <a:lstStyle/>
          <a:p>
            <a:r>
              <a:rPr lang="en-PH" sz="3200" b="1" dirty="0">
                <a:solidFill>
                  <a:schemeClr val="bg1"/>
                </a:solidFill>
              </a:rPr>
              <a:t>3</a:t>
            </a:r>
          </a:p>
        </p:txBody>
      </p:sp>
      <p:sp>
        <p:nvSpPr>
          <p:cNvPr id="15" name="TextBox 14">
            <a:extLst>
              <a:ext uri="{FF2B5EF4-FFF2-40B4-BE49-F238E27FC236}">
                <a16:creationId xmlns:a16="http://schemas.microsoft.com/office/drawing/2014/main" id="{E4D10958-C96D-4C50-BA72-E25D7599F422}"/>
              </a:ext>
            </a:extLst>
          </p:cNvPr>
          <p:cNvSpPr txBox="1"/>
          <p:nvPr/>
        </p:nvSpPr>
        <p:spPr>
          <a:xfrm>
            <a:off x="1259681" y="3156637"/>
            <a:ext cx="4122860" cy="461666"/>
          </a:xfrm>
          <a:prstGeom prst="rect">
            <a:avLst/>
          </a:prstGeom>
          <a:noFill/>
        </p:spPr>
        <p:txBody>
          <a:bodyPr wrap="square" rtlCol="0">
            <a:spAutoFit/>
          </a:bodyPr>
          <a:lstStyle/>
          <a:p>
            <a:r>
              <a:rPr lang="en-PH" sz="2400" dirty="0">
                <a:solidFill>
                  <a:schemeClr val="bg1"/>
                </a:solidFill>
              </a:rPr>
              <a:t>Creating a loader</a:t>
            </a:r>
          </a:p>
        </p:txBody>
      </p:sp>
      <p:sp>
        <p:nvSpPr>
          <p:cNvPr id="16" name="Rectangle 3">
            <a:extLst>
              <a:ext uri="{FF2B5EF4-FFF2-40B4-BE49-F238E27FC236}">
                <a16:creationId xmlns:a16="http://schemas.microsoft.com/office/drawing/2014/main" id="{1DF43CC6-43D2-412E-9723-7E6D489535A1}"/>
              </a:ext>
            </a:extLst>
          </p:cNvPr>
          <p:cNvSpPr/>
          <p:nvPr/>
        </p:nvSpPr>
        <p:spPr>
          <a:xfrm>
            <a:off x="746883" y="3849506"/>
            <a:ext cx="4724843" cy="672075"/>
          </a:xfrm>
          <a:custGeom>
            <a:avLst/>
            <a:gdLst>
              <a:gd name="connsiteX0" fmla="*/ 0 w 3528392"/>
              <a:gd name="connsiteY0" fmla="*/ 0 h 504056"/>
              <a:gd name="connsiteX1" fmla="*/ 3528392 w 3528392"/>
              <a:gd name="connsiteY1" fmla="*/ 0 h 504056"/>
              <a:gd name="connsiteX2" fmla="*/ 3528392 w 3528392"/>
              <a:gd name="connsiteY2" fmla="*/ 504056 h 504056"/>
              <a:gd name="connsiteX3" fmla="*/ 0 w 3528392"/>
              <a:gd name="connsiteY3" fmla="*/ 504056 h 504056"/>
              <a:gd name="connsiteX4" fmla="*/ 0 w 3528392"/>
              <a:gd name="connsiteY4" fmla="*/ 0 h 504056"/>
              <a:gd name="connsiteX0" fmla="*/ 0 w 3528392"/>
              <a:gd name="connsiteY0" fmla="*/ 0 h 504056"/>
              <a:gd name="connsiteX1" fmla="*/ 352839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28392"/>
              <a:gd name="connsiteY0" fmla="*/ 0 h 504056"/>
              <a:gd name="connsiteX1" fmla="*/ 347886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60960 w 3543632"/>
              <a:gd name="connsiteY3" fmla="*/ 504056 h 504056"/>
              <a:gd name="connsiteX4" fmla="*/ 0 w 354363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45720 w 3543632"/>
              <a:gd name="connsiteY3" fmla="*/ 504056 h 504056"/>
              <a:gd name="connsiteX4" fmla="*/ 0 w 3543632"/>
              <a:gd name="connsiteY4" fmla="*/ 0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3632" h="504056">
                <a:moveTo>
                  <a:pt x="0" y="0"/>
                </a:moveTo>
                <a:lnTo>
                  <a:pt x="3494102" y="0"/>
                </a:lnTo>
                <a:lnTo>
                  <a:pt x="3543632" y="504056"/>
                </a:lnTo>
                <a:lnTo>
                  <a:pt x="45720" y="504056"/>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400"/>
          </a:p>
        </p:txBody>
      </p:sp>
      <p:sp>
        <p:nvSpPr>
          <p:cNvPr id="17" name="TextBox 16">
            <a:extLst>
              <a:ext uri="{FF2B5EF4-FFF2-40B4-BE49-F238E27FC236}">
                <a16:creationId xmlns:a16="http://schemas.microsoft.com/office/drawing/2014/main" id="{DF9551BA-AD20-4870-BAC1-0AA0997103DB}"/>
              </a:ext>
            </a:extLst>
          </p:cNvPr>
          <p:cNvSpPr txBox="1"/>
          <p:nvPr/>
        </p:nvSpPr>
        <p:spPr>
          <a:xfrm>
            <a:off x="943044" y="3898421"/>
            <a:ext cx="393056" cy="584775"/>
          </a:xfrm>
          <a:prstGeom prst="rect">
            <a:avLst/>
          </a:prstGeom>
          <a:noFill/>
        </p:spPr>
        <p:txBody>
          <a:bodyPr wrap="none" rtlCol="0">
            <a:spAutoFit/>
          </a:bodyPr>
          <a:lstStyle/>
          <a:p>
            <a:r>
              <a:rPr lang="en-PH" sz="3200" b="1" dirty="0">
                <a:solidFill>
                  <a:schemeClr val="bg1"/>
                </a:solidFill>
              </a:rPr>
              <a:t>4</a:t>
            </a:r>
          </a:p>
        </p:txBody>
      </p:sp>
      <p:sp>
        <p:nvSpPr>
          <p:cNvPr id="18" name="TextBox 17">
            <a:extLst>
              <a:ext uri="{FF2B5EF4-FFF2-40B4-BE49-F238E27FC236}">
                <a16:creationId xmlns:a16="http://schemas.microsoft.com/office/drawing/2014/main" id="{EDB4A37E-EE61-4B96-904F-858E84F19E5A}"/>
              </a:ext>
            </a:extLst>
          </p:cNvPr>
          <p:cNvSpPr txBox="1"/>
          <p:nvPr/>
        </p:nvSpPr>
        <p:spPr>
          <a:xfrm>
            <a:off x="1336100" y="3960138"/>
            <a:ext cx="4122860" cy="461666"/>
          </a:xfrm>
          <a:prstGeom prst="rect">
            <a:avLst/>
          </a:prstGeom>
          <a:noFill/>
        </p:spPr>
        <p:txBody>
          <a:bodyPr wrap="square" rtlCol="0">
            <a:spAutoFit/>
          </a:bodyPr>
          <a:lstStyle/>
          <a:p>
            <a:r>
              <a:rPr lang="en-PH" sz="2400" dirty="0">
                <a:solidFill>
                  <a:schemeClr val="bg1"/>
                </a:solidFill>
              </a:rPr>
              <a:t>Improving the loader</a:t>
            </a:r>
          </a:p>
        </p:txBody>
      </p:sp>
      <p:sp>
        <p:nvSpPr>
          <p:cNvPr id="19" name="Rectangle 3">
            <a:extLst>
              <a:ext uri="{FF2B5EF4-FFF2-40B4-BE49-F238E27FC236}">
                <a16:creationId xmlns:a16="http://schemas.microsoft.com/office/drawing/2014/main" id="{9884BEF6-2E7C-4A6B-A8CD-5810601D8097}"/>
              </a:ext>
            </a:extLst>
          </p:cNvPr>
          <p:cNvSpPr/>
          <p:nvPr/>
        </p:nvSpPr>
        <p:spPr>
          <a:xfrm>
            <a:off x="838947" y="4644490"/>
            <a:ext cx="4724843" cy="672075"/>
          </a:xfrm>
          <a:custGeom>
            <a:avLst/>
            <a:gdLst>
              <a:gd name="connsiteX0" fmla="*/ 0 w 3528392"/>
              <a:gd name="connsiteY0" fmla="*/ 0 h 504056"/>
              <a:gd name="connsiteX1" fmla="*/ 3528392 w 3528392"/>
              <a:gd name="connsiteY1" fmla="*/ 0 h 504056"/>
              <a:gd name="connsiteX2" fmla="*/ 3528392 w 3528392"/>
              <a:gd name="connsiteY2" fmla="*/ 504056 h 504056"/>
              <a:gd name="connsiteX3" fmla="*/ 0 w 3528392"/>
              <a:gd name="connsiteY3" fmla="*/ 504056 h 504056"/>
              <a:gd name="connsiteX4" fmla="*/ 0 w 3528392"/>
              <a:gd name="connsiteY4" fmla="*/ 0 h 504056"/>
              <a:gd name="connsiteX0" fmla="*/ 0 w 3528392"/>
              <a:gd name="connsiteY0" fmla="*/ 0 h 504056"/>
              <a:gd name="connsiteX1" fmla="*/ 352839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28392"/>
              <a:gd name="connsiteY0" fmla="*/ 0 h 504056"/>
              <a:gd name="connsiteX1" fmla="*/ 347886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60960 w 3543632"/>
              <a:gd name="connsiteY3" fmla="*/ 504056 h 504056"/>
              <a:gd name="connsiteX4" fmla="*/ 0 w 354363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45720 w 3543632"/>
              <a:gd name="connsiteY3" fmla="*/ 504056 h 504056"/>
              <a:gd name="connsiteX4" fmla="*/ 0 w 3543632"/>
              <a:gd name="connsiteY4" fmla="*/ 0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3632" h="504056">
                <a:moveTo>
                  <a:pt x="0" y="0"/>
                </a:moveTo>
                <a:lnTo>
                  <a:pt x="3494102" y="0"/>
                </a:lnTo>
                <a:lnTo>
                  <a:pt x="3543632" y="504056"/>
                </a:lnTo>
                <a:lnTo>
                  <a:pt x="45720" y="504056"/>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400"/>
          </a:p>
        </p:txBody>
      </p:sp>
      <p:sp>
        <p:nvSpPr>
          <p:cNvPr id="20" name="TextBox 19">
            <a:extLst>
              <a:ext uri="{FF2B5EF4-FFF2-40B4-BE49-F238E27FC236}">
                <a16:creationId xmlns:a16="http://schemas.microsoft.com/office/drawing/2014/main" id="{48FB5E52-B37F-4925-BB6F-664A143C5E6A}"/>
              </a:ext>
            </a:extLst>
          </p:cNvPr>
          <p:cNvSpPr txBox="1"/>
          <p:nvPr/>
        </p:nvSpPr>
        <p:spPr>
          <a:xfrm>
            <a:off x="1062786" y="4698909"/>
            <a:ext cx="393056" cy="584775"/>
          </a:xfrm>
          <a:prstGeom prst="rect">
            <a:avLst/>
          </a:prstGeom>
          <a:noFill/>
        </p:spPr>
        <p:txBody>
          <a:bodyPr wrap="none" rtlCol="0">
            <a:spAutoFit/>
          </a:bodyPr>
          <a:lstStyle/>
          <a:p>
            <a:r>
              <a:rPr lang="en-PH" sz="3200" b="1" dirty="0">
                <a:solidFill>
                  <a:schemeClr val="bg1"/>
                </a:solidFill>
              </a:rPr>
              <a:t>5</a:t>
            </a:r>
          </a:p>
        </p:txBody>
      </p:sp>
      <p:sp>
        <p:nvSpPr>
          <p:cNvPr id="21" name="TextBox 20">
            <a:extLst>
              <a:ext uri="{FF2B5EF4-FFF2-40B4-BE49-F238E27FC236}">
                <a16:creationId xmlns:a16="http://schemas.microsoft.com/office/drawing/2014/main" id="{F9B2CC23-B592-40FE-8C26-66EE5BBAF13B}"/>
              </a:ext>
            </a:extLst>
          </p:cNvPr>
          <p:cNvSpPr txBox="1"/>
          <p:nvPr/>
        </p:nvSpPr>
        <p:spPr>
          <a:xfrm>
            <a:off x="1455842" y="4760626"/>
            <a:ext cx="4122860" cy="461666"/>
          </a:xfrm>
          <a:prstGeom prst="rect">
            <a:avLst/>
          </a:prstGeom>
          <a:noFill/>
        </p:spPr>
        <p:txBody>
          <a:bodyPr wrap="square" rtlCol="0">
            <a:spAutoFit/>
          </a:bodyPr>
          <a:lstStyle/>
          <a:p>
            <a:r>
              <a:rPr lang="en-PH" sz="2400" dirty="0">
                <a:solidFill>
                  <a:schemeClr val="bg1"/>
                </a:solidFill>
              </a:rPr>
              <a:t>Future of tradecraft</a:t>
            </a:r>
          </a:p>
        </p:txBody>
      </p:sp>
    </p:spTree>
    <p:extLst>
      <p:ext uri="{BB962C8B-B14F-4D97-AF65-F5344CB8AC3E}">
        <p14:creationId xmlns:p14="http://schemas.microsoft.com/office/powerpoint/2010/main" val="3527880867"/>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Flaws in </a:t>
            </a:r>
            <a:r>
              <a:rPr lang="en-US" sz="3600" b="1" dirty="0" err="1">
                <a:solidFill>
                  <a:schemeClr val="bg1"/>
                </a:solidFill>
                <a:latin typeface="Arial" panose="020B0604020202020204" pitchFamily="34" charset="0"/>
                <a:cs typeface="Arial" panose="020B0604020202020204" pitchFamily="34" charset="0"/>
              </a:rPr>
              <a:t>Arthas</a:t>
            </a:r>
            <a:endParaRPr lang="en-US" sz="3600" b="1"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31842D94-E632-475C-9DCF-C9B5719F3DD5}"/>
              </a:ext>
            </a:extLst>
          </p:cNvPr>
          <p:cNvSpPr txBox="1"/>
          <p:nvPr/>
        </p:nvSpPr>
        <p:spPr>
          <a:xfrm>
            <a:off x="596442" y="1268811"/>
            <a:ext cx="5657996" cy="646331"/>
          </a:xfrm>
          <a:prstGeom prst="rect">
            <a:avLst/>
          </a:prstGeom>
          <a:noFill/>
        </p:spPr>
        <p:txBody>
          <a:bodyPr wrap="square" rtlCol="0">
            <a:spAutoFit/>
          </a:bodyPr>
          <a:lstStyle/>
          <a:p>
            <a:r>
              <a:rPr lang="nl-BE" sz="3600" dirty="0">
                <a:solidFill>
                  <a:schemeClr val="bg1"/>
                </a:solidFill>
              </a:rPr>
              <a:t>Pre AMSI patch</a:t>
            </a:r>
          </a:p>
        </p:txBody>
      </p:sp>
      <p:sp>
        <p:nvSpPr>
          <p:cNvPr id="15" name="TextBox 14">
            <a:extLst>
              <a:ext uri="{FF2B5EF4-FFF2-40B4-BE49-F238E27FC236}">
                <a16:creationId xmlns:a16="http://schemas.microsoft.com/office/drawing/2014/main" id="{1FD42DEA-F8CE-43B3-9B2B-DB340466742D}"/>
              </a:ext>
            </a:extLst>
          </p:cNvPr>
          <p:cNvSpPr txBox="1"/>
          <p:nvPr/>
        </p:nvSpPr>
        <p:spPr>
          <a:xfrm>
            <a:off x="729740" y="2983220"/>
            <a:ext cx="4821973" cy="584775"/>
          </a:xfrm>
          <a:prstGeom prst="rect">
            <a:avLst/>
          </a:prstGeom>
          <a:noFill/>
        </p:spPr>
        <p:txBody>
          <a:bodyPr wrap="square" rtlCol="0">
            <a:spAutoFit/>
          </a:bodyPr>
          <a:lstStyle/>
          <a:p>
            <a:r>
              <a:rPr lang="nl-BE" sz="3200" dirty="0">
                <a:solidFill>
                  <a:schemeClr val="bg1"/>
                </a:solidFill>
              </a:rPr>
              <a:t>Pre ETW patch</a:t>
            </a:r>
          </a:p>
        </p:txBody>
      </p:sp>
      <p:pic>
        <p:nvPicPr>
          <p:cNvPr id="1026" name="Picture 2">
            <a:extLst>
              <a:ext uri="{FF2B5EF4-FFF2-40B4-BE49-F238E27FC236}">
                <a16:creationId xmlns:a16="http://schemas.microsoft.com/office/drawing/2014/main" id="{D8DAD7BA-F3A3-4EAC-BD08-C6A309B94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539" y="3688701"/>
            <a:ext cx="8893361" cy="29733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0992F69-2F59-4A76-9A45-0A1443AE48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207" y="2054610"/>
            <a:ext cx="11595557" cy="928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35073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7258"/>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Double Load FTW</a:t>
            </a:r>
          </a:p>
        </p:txBody>
      </p:sp>
      <p:pic>
        <p:nvPicPr>
          <p:cNvPr id="2050" name="Picture 2">
            <a:extLst>
              <a:ext uri="{FF2B5EF4-FFF2-40B4-BE49-F238E27FC236}">
                <a16:creationId xmlns:a16="http://schemas.microsoft.com/office/drawing/2014/main" id="{418EA500-8E8E-4FCE-B4BD-232C6B0C4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675" y="1235222"/>
            <a:ext cx="10872650" cy="29078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64C82EA-E667-42F9-A406-7E60EDEB4D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 y="4301824"/>
            <a:ext cx="7080749" cy="245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64741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7258"/>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Expanding the loader</a:t>
            </a:r>
          </a:p>
        </p:txBody>
      </p:sp>
      <p:pic>
        <p:nvPicPr>
          <p:cNvPr id="1026" name="Picture 2" descr="Deathwing | WoWWiki | Fandom">
            <a:extLst>
              <a:ext uri="{FF2B5EF4-FFF2-40B4-BE49-F238E27FC236}">
                <a16:creationId xmlns:a16="http://schemas.microsoft.com/office/drawing/2014/main" id="{12C0469E-19BB-4A69-94C8-C20E28A69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4" y="1783149"/>
            <a:ext cx="2825750" cy="42268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07EB5FD-3D58-4575-A8B6-9DAB2A37F154}"/>
              </a:ext>
            </a:extLst>
          </p:cNvPr>
          <p:cNvSpPr txBox="1"/>
          <p:nvPr/>
        </p:nvSpPr>
        <p:spPr>
          <a:xfrm>
            <a:off x="596442" y="1220251"/>
            <a:ext cx="6094268" cy="369332"/>
          </a:xfrm>
          <a:prstGeom prst="rect">
            <a:avLst/>
          </a:prstGeom>
          <a:noFill/>
        </p:spPr>
        <p:txBody>
          <a:bodyPr wrap="square">
            <a:spAutoFit/>
          </a:bodyPr>
          <a:lstStyle/>
          <a:p>
            <a:pPr marL="0" indent="0">
              <a:buNone/>
            </a:pPr>
            <a:r>
              <a:rPr lang="nl-BE" dirty="0">
                <a:solidFill>
                  <a:srgbClr val="C00000"/>
                </a:solidFill>
              </a:rPr>
              <a:t>Loader 4 - DeathWing - “Appdomains are cool”</a:t>
            </a:r>
          </a:p>
        </p:txBody>
      </p:sp>
      <p:sp>
        <p:nvSpPr>
          <p:cNvPr id="8" name="Subtitle 2">
            <a:extLst>
              <a:ext uri="{FF2B5EF4-FFF2-40B4-BE49-F238E27FC236}">
                <a16:creationId xmlns:a16="http://schemas.microsoft.com/office/drawing/2014/main" id="{B9516A0E-47E2-4A3A-BDA6-3DD2A1F4082E}"/>
              </a:ext>
            </a:extLst>
          </p:cNvPr>
          <p:cNvSpPr txBox="1">
            <a:spLocks/>
          </p:cNvSpPr>
          <p:nvPr/>
        </p:nvSpPr>
        <p:spPr>
          <a:xfrm>
            <a:off x="5140037" y="1878560"/>
            <a:ext cx="6331527" cy="413124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schemeClr val="bg1"/>
                </a:solidFill>
                <a:latin typeface="Arial" panose="020B0604020202020204" pitchFamily="34" charset="0"/>
                <a:cs typeface="Arial" panose="020B0604020202020204" pitchFamily="34" charset="0"/>
              </a:rPr>
              <a:t>Application Domains allow us to load and unload binaries at will, whilst keeping the original process open. </a:t>
            </a:r>
          </a:p>
          <a:p>
            <a:pPr algn="l"/>
            <a:r>
              <a:rPr lang="en-US" sz="1800" dirty="0">
                <a:solidFill>
                  <a:schemeClr val="bg1"/>
                </a:solidFill>
                <a:latin typeface="Arial" panose="020B0604020202020204" pitchFamily="34" charset="0"/>
                <a:cs typeface="Arial" panose="020B0604020202020204" pitchFamily="34" charset="0"/>
              </a:rPr>
              <a:t>This gives us flexibility in case we want a reflective loader that is capable of running multiple assemblies without having to restart the loader</a:t>
            </a:r>
          </a:p>
        </p:txBody>
      </p:sp>
    </p:spTree>
    <p:extLst>
      <p:ext uri="{BB962C8B-B14F-4D97-AF65-F5344CB8AC3E}">
        <p14:creationId xmlns:p14="http://schemas.microsoft.com/office/powerpoint/2010/main" val="226916622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7258"/>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Expanding the loader</a:t>
            </a:r>
          </a:p>
        </p:txBody>
      </p:sp>
      <p:sp>
        <p:nvSpPr>
          <p:cNvPr id="7" name="TextBox 6">
            <a:extLst>
              <a:ext uri="{FF2B5EF4-FFF2-40B4-BE49-F238E27FC236}">
                <a16:creationId xmlns:a16="http://schemas.microsoft.com/office/drawing/2014/main" id="{D07EB5FD-3D58-4575-A8B6-9DAB2A37F154}"/>
              </a:ext>
            </a:extLst>
          </p:cNvPr>
          <p:cNvSpPr txBox="1"/>
          <p:nvPr/>
        </p:nvSpPr>
        <p:spPr>
          <a:xfrm>
            <a:off x="596442" y="1220251"/>
            <a:ext cx="6094268" cy="369332"/>
          </a:xfrm>
          <a:prstGeom prst="rect">
            <a:avLst/>
          </a:prstGeom>
          <a:noFill/>
        </p:spPr>
        <p:txBody>
          <a:bodyPr wrap="square">
            <a:spAutoFit/>
          </a:bodyPr>
          <a:lstStyle/>
          <a:p>
            <a:pPr marL="0" indent="0">
              <a:buNone/>
            </a:pPr>
            <a:r>
              <a:rPr lang="nl-BE" dirty="0">
                <a:solidFill>
                  <a:srgbClr val="C00000"/>
                </a:solidFill>
              </a:rPr>
              <a:t>Loader 4 - DeathWing - “Appdomains are cool”</a:t>
            </a:r>
          </a:p>
        </p:txBody>
      </p:sp>
      <p:pic>
        <p:nvPicPr>
          <p:cNvPr id="4" name="Picture 3">
            <a:extLst>
              <a:ext uri="{FF2B5EF4-FFF2-40B4-BE49-F238E27FC236}">
                <a16:creationId xmlns:a16="http://schemas.microsoft.com/office/drawing/2014/main" id="{CAEF6EBA-542B-454C-A9DE-CBADDDEB0FA6}"/>
              </a:ext>
            </a:extLst>
          </p:cNvPr>
          <p:cNvPicPr>
            <a:picLocks noChangeAspect="1"/>
          </p:cNvPicPr>
          <p:nvPr/>
        </p:nvPicPr>
        <p:blipFill>
          <a:blip r:embed="rId3"/>
          <a:stretch>
            <a:fillRect/>
          </a:stretch>
        </p:blipFill>
        <p:spPr>
          <a:xfrm>
            <a:off x="596442" y="1589583"/>
            <a:ext cx="8608853" cy="3773846"/>
          </a:xfrm>
          <a:prstGeom prst="rect">
            <a:avLst/>
          </a:prstGeom>
        </p:spPr>
      </p:pic>
      <p:graphicFrame>
        <p:nvGraphicFramePr>
          <p:cNvPr id="9" name="Table 40">
            <a:extLst>
              <a:ext uri="{FF2B5EF4-FFF2-40B4-BE49-F238E27FC236}">
                <a16:creationId xmlns:a16="http://schemas.microsoft.com/office/drawing/2014/main" id="{591C1B00-6E4D-438E-B142-8C85C0709FA3}"/>
              </a:ext>
            </a:extLst>
          </p:cNvPr>
          <p:cNvGraphicFramePr>
            <a:graphicFrameLocks noGrp="1"/>
          </p:cNvGraphicFramePr>
          <p:nvPr>
            <p:extLst>
              <p:ext uri="{D42A27DB-BD31-4B8C-83A1-F6EECF244321}">
                <p14:modId xmlns:p14="http://schemas.microsoft.com/office/powerpoint/2010/main" val="4269417255"/>
              </p:ext>
            </p:extLst>
          </p:nvPr>
        </p:nvGraphicFramePr>
        <p:xfrm>
          <a:off x="301791" y="5363429"/>
          <a:ext cx="11719045" cy="1097280"/>
        </p:xfrm>
        <a:graphic>
          <a:graphicData uri="http://schemas.openxmlformats.org/drawingml/2006/table">
            <a:tbl>
              <a:tblPr firstRow="1" bandRow="1">
                <a:tableStyleId>{18603FDC-E32A-4AB5-989C-0864C3EAD2B8}</a:tableStyleId>
              </a:tblPr>
              <a:tblGrid>
                <a:gridCol w="5849088">
                  <a:extLst>
                    <a:ext uri="{9D8B030D-6E8A-4147-A177-3AD203B41FA5}">
                      <a16:colId xmlns:a16="http://schemas.microsoft.com/office/drawing/2014/main" val="435838020"/>
                    </a:ext>
                  </a:extLst>
                </a:gridCol>
                <a:gridCol w="5869957">
                  <a:extLst>
                    <a:ext uri="{9D8B030D-6E8A-4147-A177-3AD203B41FA5}">
                      <a16:colId xmlns:a16="http://schemas.microsoft.com/office/drawing/2014/main" val="2254455368"/>
                    </a:ext>
                  </a:extLst>
                </a:gridCol>
              </a:tblGrid>
              <a:tr h="165665">
                <a:tc>
                  <a:txBody>
                    <a:bodyPr/>
                    <a:lstStyle/>
                    <a:p>
                      <a:r>
                        <a:rPr lang="nl-BE" sz="1200" dirty="0"/>
                        <a:t>Code </a:t>
                      </a:r>
                    </a:p>
                  </a:txBody>
                  <a:tcPr>
                    <a:solidFill>
                      <a:srgbClr val="C00000"/>
                    </a:solidFill>
                  </a:tcPr>
                </a:tc>
                <a:tc>
                  <a:txBody>
                    <a:bodyPr/>
                    <a:lstStyle/>
                    <a:p>
                      <a:r>
                        <a:rPr lang="nl-BE" sz="1200" dirty="0"/>
                        <a:t>Explanation</a:t>
                      </a:r>
                    </a:p>
                  </a:txBody>
                  <a:tcPr>
                    <a:solidFill>
                      <a:srgbClr val="C00000"/>
                    </a:solidFill>
                  </a:tcPr>
                </a:tc>
                <a:extLst>
                  <a:ext uri="{0D108BD9-81ED-4DB2-BD59-A6C34878D82A}">
                    <a16:rowId xmlns:a16="http://schemas.microsoft.com/office/drawing/2014/main" val="1504379873"/>
                  </a:ext>
                </a:extLst>
              </a:tr>
              <a:tr h="261865">
                <a:tc>
                  <a:txBody>
                    <a:bodyPr/>
                    <a:lstStyle/>
                    <a:p>
                      <a:r>
                        <a:rPr lang="en-US" sz="1200" dirty="0"/>
                        <a:t>Public class worker: </a:t>
                      </a:r>
                      <a:r>
                        <a:rPr lang="en-US" sz="1200" dirty="0" err="1"/>
                        <a:t>MarshalByRefObject</a:t>
                      </a:r>
                      <a:endParaRPr lang="nl-BE" sz="1200" dirty="0"/>
                    </a:p>
                  </a:txBody>
                  <a:tcPr>
                    <a:solidFill>
                      <a:srgbClr val="C00000"/>
                    </a:solidFill>
                  </a:tcPr>
                </a:tc>
                <a:tc>
                  <a:txBody>
                    <a:bodyPr/>
                    <a:lstStyle/>
                    <a:p>
                      <a:r>
                        <a:rPr lang="en-US" sz="1200" dirty="0"/>
                        <a:t>Enables access to objects across application domain boundaries in applications that support remoting.</a:t>
                      </a:r>
                    </a:p>
                    <a:p>
                      <a:endParaRPr lang="en-US" sz="1200" dirty="0"/>
                    </a:p>
                    <a:p>
                      <a:endParaRPr lang="nl-BE" sz="1200" dirty="0"/>
                    </a:p>
                  </a:txBody>
                  <a:tcPr>
                    <a:solidFill>
                      <a:srgbClr val="C00000"/>
                    </a:solidFill>
                  </a:tcPr>
                </a:tc>
                <a:extLst>
                  <a:ext uri="{0D108BD9-81ED-4DB2-BD59-A6C34878D82A}">
                    <a16:rowId xmlns:a16="http://schemas.microsoft.com/office/drawing/2014/main" val="2902620923"/>
                  </a:ext>
                </a:extLst>
              </a:tr>
            </a:tbl>
          </a:graphicData>
        </a:graphic>
      </p:graphicFrame>
    </p:spTree>
    <p:extLst>
      <p:ext uri="{BB962C8B-B14F-4D97-AF65-F5344CB8AC3E}">
        <p14:creationId xmlns:p14="http://schemas.microsoft.com/office/powerpoint/2010/main" val="182135047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7258"/>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Expanding the loader</a:t>
            </a:r>
          </a:p>
        </p:txBody>
      </p:sp>
      <p:sp>
        <p:nvSpPr>
          <p:cNvPr id="7" name="TextBox 6">
            <a:extLst>
              <a:ext uri="{FF2B5EF4-FFF2-40B4-BE49-F238E27FC236}">
                <a16:creationId xmlns:a16="http://schemas.microsoft.com/office/drawing/2014/main" id="{D07EB5FD-3D58-4575-A8B6-9DAB2A37F154}"/>
              </a:ext>
            </a:extLst>
          </p:cNvPr>
          <p:cNvSpPr txBox="1"/>
          <p:nvPr/>
        </p:nvSpPr>
        <p:spPr>
          <a:xfrm>
            <a:off x="596442" y="1220251"/>
            <a:ext cx="6094268" cy="369332"/>
          </a:xfrm>
          <a:prstGeom prst="rect">
            <a:avLst/>
          </a:prstGeom>
          <a:noFill/>
        </p:spPr>
        <p:txBody>
          <a:bodyPr wrap="square">
            <a:spAutoFit/>
          </a:bodyPr>
          <a:lstStyle/>
          <a:p>
            <a:pPr marL="0" indent="0">
              <a:buNone/>
            </a:pPr>
            <a:r>
              <a:rPr lang="nl-BE" dirty="0">
                <a:solidFill>
                  <a:srgbClr val="C00000"/>
                </a:solidFill>
              </a:rPr>
              <a:t>Loader 4 - DeathWing - “Appdomains are cool”</a:t>
            </a:r>
          </a:p>
        </p:txBody>
      </p:sp>
      <p:pic>
        <p:nvPicPr>
          <p:cNvPr id="5" name="Picture 4">
            <a:extLst>
              <a:ext uri="{FF2B5EF4-FFF2-40B4-BE49-F238E27FC236}">
                <a16:creationId xmlns:a16="http://schemas.microsoft.com/office/drawing/2014/main" id="{8451B42B-A92D-4D78-BDD3-D4F08DC7456E}"/>
              </a:ext>
            </a:extLst>
          </p:cNvPr>
          <p:cNvPicPr>
            <a:picLocks noChangeAspect="1"/>
          </p:cNvPicPr>
          <p:nvPr/>
        </p:nvPicPr>
        <p:blipFill>
          <a:blip r:embed="rId4"/>
          <a:stretch>
            <a:fillRect/>
          </a:stretch>
        </p:blipFill>
        <p:spPr>
          <a:xfrm>
            <a:off x="383165" y="1589583"/>
            <a:ext cx="11134725" cy="3609975"/>
          </a:xfrm>
          <a:prstGeom prst="rect">
            <a:avLst/>
          </a:prstGeom>
        </p:spPr>
      </p:pic>
      <p:graphicFrame>
        <p:nvGraphicFramePr>
          <p:cNvPr id="8" name="Table 40">
            <a:extLst>
              <a:ext uri="{FF2B5EF4-FFF2-40B4-BE49-F238E27FC236}">
                <a16:creationId xmlns:a16="http://schemas.microsoft.com/office/drawing/2014/main" id="{36BFF152-4362-46BC-B9D0-B87B840C813E}"/>
              </a:ext>
            </a:extLst>
          </p:cNvPr>
          <p:cNvGraphicFramePr>
            <a:graphicFrameLocks noGrp="1"/>
          </p:cNvGraphicFramePr>
          <p:nvPr>
            <p:extLst>
              <p:ext uri="{D42A27DB-BD31-4B8C-83A1-F6EECF244321}">
                <p14:modId xmlns:p14="http://schemas.microsoft.com/office/powerpoint/2010/main" val="2194374346"/>
              </p:ext>
            </p:extLst>
          </p:nvPr>
        </p:nvGraphicFramePr>
        <p:xfrm>
          <a:off x="383165" y="5268417"/>
          <a:ext cx="11719045" cy="1188720"/>
        </p:xfrm>
        <a:graphic>
          <a:graphicData uri="http://schemas.openxmlformats.org/drawingml/2006/table">
            <a:tbl>
              <a:tblPr firstRow="1" bandRow="1">
                <a:tableStyleId>{18603FDC-E32A-4AB5-989C-0864C3EAD2B8}</a:tableStyleId>
              </a:tblPr>
              <a:tblGrid>
                <a:gridCol w="5849088">
                  <a:extLst>
                    <a:ext uri="{9D8B030D-6E8A-4147-A177-3AD203B41FA5}">
                      <a16:colId xmlns:a16="http://schemas.microsoft.com/office/drawing/2014/main" val="435838020"/>
                    </a:ext>
                  </a:extLst>
                </a:gridCol>
                <a:gridCol w="5869957">
                  <a:extLst>
                    <a:ext uri="{9D8B030D-6E8A-4147-A177-3AD203B41FA5}">
                      <a16:colId xmlns:a16="http://schemas.microsoft.com/office/drawing/2014/main" val="2254455368"/>
                    </a:ext>
                  </a:extLst>
                </a:gridCol>
              </a:tblGrid>
              <a:tr h="165665">
                <a:tc>
                  <a:txBody>
                    <a:bodyPr/>
                    <a:lstStyle/>
                    <a:p>
                      <a:r>
                        <a:rPr lang="nl-BE" sz="1200" dirty="0"/>
                        <a:t>Code </a:t>
                      </a:r>
                    </a:p>
                  </a:txBody>
                  <a:tcPr>
                    <a:solidFill>
                      <a:srgbClr val="C00000"/>
                    </a:solidFill>
                  </a:tcPr>
                </a:tc>
                <a:tc>
                  <a:txBody>
                    <a:bodyPr/>
                    <a:lstStyle/>
                    <a:p>
                      <a:r>
                        <a:rPr lang="nl-BE" sz="1200" dirty="0"/>
                        <a:t>Explanation</a:t>
                      </a:r>
                    </a:p>
                  </a:txBody>
                  <a:tcPr>
                    <a:solidFill>
                      <a:srgbClr val="C00000"/>
                    </a:solidFill>
                  </a:tcPr>
                </a:tc>
                <a:extLst>
                  <a:ext uri="{0D108BD9-81ED-4DB2-BD59-A6C34878D82A}">
                    <a16:rowId xmlns:a16="http://schemas.microsoft.com/office/drawing/2014/main" val="1504379873"/>
                  </a:ext>
                </a:extLst>
              </a:tr>
              <a:tr h="0">
                <a:tc>
                  <a:txBody>
                    <a:bodyPr/>
                    <a:lstStyle/>
                    <a:p>
                      <a:r>
                        <a:rPr lang="en-US" sz="1200" dirty="0" err="1"/>
                        <a:t>Appdomain</a:t>
                      </a:r>
                      <a:r>
                        <a:rPr lang="en-US" sz="1200" dirty="0"/>
                        <a:t> </a:t>
                      </a:r>
                      <a:r>
                        <a:rPr lang="en-US" sz="1200" dirty="0" err="1"/>
                        <a:t>azeroth</a:t>
                      </a:r>
                      <a:r>
                        <a:rPr lang="en-US" sz="1200" dirty="0"/>
                        <a:t> = </a:t>
                      </a:r>
                      <a:r>
                        <a:rPr lang="en-US" sz="1200" dirty="0" err="1"/>
                        <a:t>AppDomain.CreateDomain</a:t>
                      </a:r>
                      <a:r>
                        <a:rPr lang="en-US" sz="1200" dirty="0"/>
                        <a:t>(“Azeroth”)</a:t>
                      </a:r>
                      <a:endParaRPr lang="nl-BE" sz="1200" dirty="0"/>
                    </a:p>
                  </a:txBody>
                  <a:tcPr>
                    <a:solidFill>
                      <a:srgbClr val="C00000"/>
                    </a:solidFill>
                  </a:tcPr>
                </a:tc>
                <a:tc>
                  <a:txBody>
                    <a:bodyPr/>
                    <a:lstStyle/>
                    <a:p>
                      <a:r>
                        <a:rPr lang="en-US" sz="1200" dirty="0"/>
                        <a:t>Creates a new </a:t>
                      </a:r>
                      <a:r>
                        <a:rPr lang="en-US" sz="1200" dirty="0" err="1"/>
                        <a:t>appdomain</a:t>
                      </a:r>
                      <a:endParaRPr lang="nl-BE" sz="1200" dirty="0"/>
                    </a:p>
                  </a:txBody>
                  <a:tcPr>
                    <a:solidFill>
                      <a:srgbClr val="C00000"/>
                    </a:solidFill>
                  </a:tcPr>
                </a:tc>
                <a:extLst>
                  <a:ext uri="{0D108BD9-81ED-4DB2-BD59-A6C34878D82A}">
                    <a16:rowId xmlns:a16="http://schemas.microsoft.com/office/drawing/2014/main" val="2902620923"/>
                  </a:ext>
                </a:extLst>
              </a:tr>
              <a:tr h="261865">
                <a:tc>
                  <a:txBody>
                    <a:bodyPr/>
                    <a:lstStyle/>
                    <a:p>
                      <a:r>
                        <a:rPr lang="nl-BE" sz="1200" dirty="0"/>
                        <a:t> Worker remoteWorker = (Worker)azeroth.CreateInstanceAndUnwrap(typeof(Worker).Assembly.FullName, new Worker().GetType().FullName);</a:t>
                      </a:r>
                    </a:p>
                  </a:txBody>
                  <a:tcPr>
                    <a:solidFill>
                      <a:srgbClr val="C00000"/>
                    </a:solidFill>
                  </a:tcPr>
                </a:tc>
                <a:tc>
                  <a:txBody>
                    <a:bodyPr/>
                    <a:lstStyle/>
                    <a:p>
                      <a:r>
                        <a:rPr lang="en-US" sz="1200" dirty="0"/>
                        <a:t>Activates the worker class</a:t>
                      </a:r>
                      <a:endParaRPr lang="nl-BE" sz="1200" dirty="0"/>
                    </a:p>
                  </a:txBody>
                  <a:tcPr>
                    <a:solidFill>
                      <a:srgbClr val="C00000"/>
                    </a:solidFill>
                  </a:tcPr>
                </a:tc>
                <a:extLst>
                  <a:ext uri="{0D108BD9-81ED-4DB2-BD59-A6C34878D82A}">
                    <a16:rowId xmlns:a16="http://schemas.microsoft.com/office/drawing/2014/main" val="507766086"/>
                  </a:ext>
                </a:extLst>
              </a:tr>
            </a:tbl>
          </a:graphicData>
        </a:graphic>
      </p:graphicFrame>
    </p:spTree>
    <p:extLst>
      <p:ext uri="{BB962C8B-B14F-4D97-AF65-F5344CB8AC3E}">
        <p14:creationId xmlns:p14="http://schemas.microsoft.com/office/powerpoint/2010/main" val="268140632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7258"/>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Expanding the loader</a:t>
            </a:r>
          </a:p>
        </p:txBody>
      </p:sp>
      <p:sp>
        <p:nvSpPr>
          <p:cNvPr id="7" name="TextBox 6">
            <a:extLst>
              <a:ext uri="{FF2B5EF4-FFF2-40B4-BE49-F238E27FC236}">
                <a16:creationId xmlns:a16="http://schemas.microsoft.com/office/drawing/2014/main" id="{D07EB5FD-3D58-4575-A8B6-9DAB2A37F154}"/>
              </a:ext>
            </a:extLst>
          </p:cNvPr>
          <p:cNvSpPr txBox="1"/>
          <p:nvPr/>
        </p:nvSpPr>
        <p:spPr>
          <a:xfrm>
            <a:off x="596442" y="1220251"/>
            <a:ext cx="6094268" cy="369332"/>
          </a:xfrm>
          <a:prstGeom prst="rect">
            <a:avLst/>
          </a:prstGeom>
          <a:noFill/>
        </p:spPr>
        <p:txBody>
          <a:bodyPr wrap="square">
            <a:spAutoFit/>
          </a:bodyPr>
          <a:lstStyle/>
          <a:p>
            <a:pPr marL="0" indent="0">
              <a:buNone/>
            </a:pPr>
            <a:r>
              <a:rPr lang="nl-BE" dirty="0">
                <a:solidFill>
                  <a:srgbClr val="C00000"/>
                </a:solidFill>
              </a:rPr>
              <a:t>Loader 4 - DeathWing - “Appdomains are cool”</a:t>
            </a:r>
          </a:p>
        </p:txBody>
      </p:sp>
      <p:pic>
        <p:nvPicPr>
          <p:cNvPr id="9" name="Picture 8">
            <a:extLst>
              <a:ext uri="{FF2B5EF4-FFF2-40B4-BE49-F238E27FC236}">
                <a16:creationId xmlns:a16="http://schemas.microsoft.com/office/drawing/2014/main" id="{D189426C-6C86-4804-876B-C5B3AA9293EF}"/>
              </a:ext>
            </a:extLst>
          </p:cNvPr>
          <p:cNvPicPr>
            <a:picLocks noChangeAspect="1"/>
          </p:cNvPicPr>
          <p:nvPr/>
        </p:nvPicPr>
        <p:blipFill>
          <a:blip r:embed="rId4"/>
          <a:stretch>
            <a:fillRect/>
          </a:stretch>
        </p:blipFill>
        <p:spPr>
          <a:xfrm>
            <a:off x="3170623" y="1765053"/>
            <a:ext cx="5850753" cy="2352675"/>
          </a:xfrm>
          <a:prstGeom prst="rect">
            <a:avLst/>
          </a:prstGeom>
        </p:spPr>
      </p:pic>
      <p:pic>
        <p:nvPicPr>
          <p:cNvPr id="11" name="Picture 10">
            <a:extLst>
              <a:ext uri="{FF2B5EF4-FFF2-40B4-BE49-F238E27FC236}">
                <a16:creationId xmlns:a16="http://schemas.microsoft.com/office/drawing/2014/main" id="{A834C3A2-BABA-4345-897D-5D6A1940697B}"/>
              </a:ext>
            </a:extLst>
          </p:cNvPr>
          <p:cNvPicPr>
            <a:picLocks noChangeAspect="1"/>
          </p:cNvPicPr>
          <p:nvPr/>
        </p:nvPicPr>
        <p:blipFill>
          <a:blip r:embed="rId5"/>
          <a:stretch>
            <a:fillRect/>
          </a:stretch>
        </p:blipFill>
        <p:spPr>
          <a:xfrm>
            <a:off x="3173472" y="4293198"/>
            <a:ext cx="5856450" cy="2435802"/>
          </a:xfrm>
          <a:prstGeom prst="rect">
            <a:avLst/>
          </a:prstGeom>
        </p:spPr>
      </p:pic>
    </p:spTree>
    <p:extLst>
      <p:ext uri="{BB962C8B-B14F-4D97-AF65-F5344CB8AC3E}">
        <p14:creationId xmlns:p14="http://schemas.microsoft.com/office/powerpoint/2010/main" val="254803836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Potential Future improvements</a:t>
            </a:r>
          </a:p>
        </p:txBody>
      </p:sp>
      <p:pic>
        <p:nvPicPr>
          <p:cNvPr id="5" name="Picture 4" descr="What is Encryption &amp; How Does It Work? | by Privacy Guy | Privacy Guy |  Medium">
            <a:extLst>
              <a:ext uri="{FF2B5EF4-FFF2-40B4-BE49-F238E27FC236}">
                <a16:creationId xmlns:a16="http://schemas.microsoft.com/office/drawing/2014/main" id="{5B56EE17-CB79-49FC-BE62-6216F1A0D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787" y="2290038"/>
            <a:ext cx="5754912" cy="2686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F1BFB6A-DAB1-4072-9297-D3DE7D115A94}"/>
              </a:ext>
            </a:extLst>
          </p:cNvPr>
          <p:cNvSpPr txBox="1"/>
          <p:nvPr/>
        </p:nvSpPr>
        <p:spPr>
          <a:xfrm>
            <a:off x="0" y="1679562"/>
            <a:ext cx="6525625" cy="369332"/>
          </a:xfrm>
          <a:prstGeom prst="rect">
            <a:avLst/>
          </a:prstGeom>
          <a:noFill/>
        </p:spPr>
        <p:txBody>
          <a:bodyPr wrap="square" rtlCol="0">
            <a:spAutoFit/>
          </a:bodyPr>
          <a:lstStyle/>
          <a:p>
            <a:pPr algn="ctr"/>
            <a:r>
              <a:rPr lang="nl-BE" dirty="0">
                <a:solidFill>
                  <a:schemeClr val="bg1"/>
                </a:solidFill>
              </a:rPr>
              <a:t>Obfuscation</a:t>
            </a:r>
          </a:p>
        </p:txBody>
      </p:sp>
      <p:pic>
        <p:nvPicPr>
          <p:cNvPr id="7" name="Picture 6" descr="Bot Fighting 201, Part 2: Obfuscating Literals - IT Hare on Soft.ware">
            <a:extLst>
              <a:ext uri="{FF2B5EF4-FFF2-40B4-BE49-F238E27FC236}">
                <a16:creationId xmlns:a16="http://schemas.microsoft.com/office/drawing/2014/main" id="{3F453D85-B904-4A25-8B84-30B989141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875" y="2084917"/>
            <a:ext cx="4649468" cy="30966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43DD443-846B-4C4E-AFC8-AE1A37741FC3}"/>
              </a:ext>
            </a:extLst>
          </p:cNvPr>
          <p:cNvSpPr txBox="1"/>
          <p:nvPr/>
        </p:nvSpPr>
        <p:spPr>
          <a:xfrm>
            <a:off x="6755507" y="1679562"/>
            <a:ext cx="4845472" cy="369332"/>
          </a:xfrm>
          <a:prstGeom prst="rect">
            <a:avLst/>
          </a:prstGeom>
          <a:noFill/>
        </p:spPr>
        <p:txBody>
          <a:bodyPr wrap="square" rtlCol="0">
            <a:spAutoFit/>
          </a:bodyPr>
          <a:lstStyle/>
          <a:p>
            <a:pPr algn="ctr"/>
            <a:r>
              <a:rPr lang="nl-BE" dirty="0">
                <a:solidFill>
                  <a:schemeClr val="bg1"/>
                </a:solidFill>
              </a:rPr>
              <a:t>Encryption</a:t>
            </a:r>
          </a:p>
        </p:txBody>
      </p:sp>
    </p:spTree>
    <p:extLst>
      <p:ext uri="{BB962C8B-B14F-4D97-AF65-F5344CB8AC3E}">
        <p14:creationId xmlns:p14="http://schemas.microsoft.com/office/powerpoint/2010/main" val="42141922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454175" y="228145"/>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Potential Implementation of this technique</a:t>
            </a:r>
          </a:p>
        </p:txBody>
      </p:sp>
      <p:pic>
        <p:nvPicPr>
          <p:cNvPr id="5" name="Graphic 4">
            <a:extLst>
              <a:ext uri="{FF2B5EF4-FFF2-40B4-BE49-F238E27FC236}">
                <a16:creationId xmlns:a16="http://schemas.microsoft.com/office/drawing/2014/main" id="{60B89045-4906-473B-B8FD-B1F08D624F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23519" y="3497501"/>
            <a:ext cx="1511839" cy="1511839"/>
          </a:xfrm>
          <a:prstGeom prst="rect">
            <a:avLst/>
          </a:prstGeom>
        </p:spPr>
      </p:pic>
      <p:sp>
        <p:nvSpPr>
          <p:cNvPr id="6" name="Arrow: Right 5">
            <a:extLst>
              <a:ext uri="{FF2B5EF4-FFF2-40B4-BE49-F238E27FC236}">
                <a16:creationId xmlns:a16="http://schemas.microsoft.com/office/drawing/2014/main" id="{840DB029-4329-455C-9434-04D0B34ABA80}"/>
              </a:ext>
            </a:extLst>
          </p:cNvPr>
          <p:cNvSpPr/>
          <p:nvPr/>
        </p:nvSpPr>
        <p:spPr>
          <a:xfrm>
            <a:off x="6236733" y="3601078"/>
            <a:ext cx="2466724" cy="244185"/>
          </a:xfrm>
          <a:prstGeom prst="rightArrow">
            <a:avLst>
              <a:gd name="adj1" fmla="val 50000"/>
              <a:gd name="adj2" fmla="val 4345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Arrow: Right 6">
            <a:extLst>
              <a:ext uri="{FF2B5EF4-FFF2-40B4-BE49-F238E27FC236}">
                <a16:creationId xmlns:a16="http://schemas.microsoft.com/office/drawing/2014/main" id="{29B0E9D5-FE79-4437-8C69-6B04C4E4C54F}"/>
              </a:ext>
            </a:extLst>
          </p:cNvPr>
          <p:cNvSpPr/>
          <p:nvPr/>
        </p:nvSpPr>
        <p:spPr>
          <a:xfrm rot="9838618">
            <a:off x="2898401" y="5470836"/>
            <a:ext cx="6174301" cy="244185"/>
          </a:xfrm>
          <a:prstGeom prst="rightArrow">
            <a:avLst>
              <a:gd name="adj1" fmla="val 50000"/>
              <a:gd name="adj2" fmla="val 4345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Speech Bubble: Oval 7">
            <a:extLst>
              <a:ext uri="{FF2B5EF4-FFF2-40B4-BE49-F238E27FC236}">
                <a16:creationId xmlns:a16="http://schemas.microsoft.com/office/drawing/2014/main" id="{EE15FC33-AB74-415F-9E1E-59D7D194E5DF}"/>
              </a:ext>
            </a:extLst>
          </p:cNvPr>
          <p:cNvSpPr/>
          <p:nvPr/>
        </p:nvSpPr>
        <p:spPr>
          <a:xfrm rot="20583804">
            <a:off x="4725801" y="4182310"/>
            <a:ext cx="2984813" cy="769424"/>
          </a:xfrm>
          <a:prstGeom prst="wedgeEllipse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t>Reflective load + brute force decrypt</a:t>
            </a:r>
          </a:p>
        </p:txBody>
      </p:sp>
      <p:pic>
        <p:nvPicPr>
          <p:cNvPr id="9" name="Graphic 8">
            <a:extLst>
              <a:ext uri="{FF2B5EF4-FFF2-40B4-BE49-F238E27FC236}">
                <a16:creationId xmlns:a16="http://schemas.microsoft.com/office/drawing/2014/main" id="{1110A92C-D59F-440F-B399-3AE7E8AFF2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16657" y="4994855"/>
            <a:ext cx="1070595" cy="1070595"/>
          </a:xfrm>
          <a:prstGeom prst="rect">
            <a:avLst/>
          </a:prstGeom>
        </p:spPr>
      </p:pic>
      <p:pic>
        <p:nvPicPr>
          <p:cNvPr id="10" name="Graphic 9">
            <a:extLst>
              <a:ext uri="{FF2B5EF4-FFF2-40B4-BE49-F238E27FC236}">
                <a16:creationId xmlns:a16="http://schemas.microsoft.com/office/drawing/2014/main" id="{AADF7E93-5FE1-4ECD-A51F-807ED431FC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18129" y="1113054"/>
            <a:ext cx="929427" cy="929427"/>
          </a:xfrm>
          <a:prstGeom prst="rect">
            <a:avLst/>
          </a:prstGeom>
        </p:spPr>
      </p:pic>
      <p:sp>
        <p:nvSpPr>
          <p:cNvPr id="11" name="Arrow: Right 10">
            <a:extLst>
              <a:ext uri="{FF2B5EF4-FFF2-40B4-BE49-F238E27FC236}">
                <a16:creationId xmlns:a16="http://schemas.microsoft.com/office/drawing/2014/main" id="{F2E4926E-419F-42E3-B94D-3664C5C8F2A9}"/>
              </a:ext>
            </a:extLst>
          </p:cNvPr>
          <p:cNvSpPr/>
          <p:nvPr/>
        </p:nvSpPr>
        <p:spPr>
          <a:xfrm rot="8730680">
            <a:off x="5916332" y="2686155"/>
            <a:ext cx="2466724" cy="244185"/>
          </a:xfrm>
          <a:prstGeom prst="rightArrow">
            <a:avLst>
              <a:gd name="adj1" fmla="val 50000"/>
              <a:gd name="adj2" fmla="val 4345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Speech Bubble: Oval 11">
            <a:extLst>
              <a:ext uri="{FF2B5EF4-FFF2-40B4-BE49-F238E27FC236}">
                <a16:creationId xmlns:a16="http://schemas.microsoft.com/office/drawing/2014/main" id="{8097CB5D-1B22-40A1-92D3-CC6C18D2CC50}"/>
              </a:ext>
            </a:extLst>
          </p:cNvPr>
          <p:cNvSpPr/>
          <p:nvPr/>
        </p:nvSpPr>
        <p:spPr>
          <a:xfrm>
            <a:off x="8598024" y="2091384"/>
            <a:ext cx="3170305" cy="1087725"/>
          </a:xfrm>
          <a:prstGeom prst="wedgeEllipse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t>Obfuscation + encryption using potential encryption keys</a:t>
            </a:r>
          </a:p>
        </p:txBody>
      </p:sp>
      <p:sp>
        <p:nvSpPr>
          <p:cNvPr id="13" name="Arrow: Right 12">
            <a:extLst>
              <a:ext uri="{FF2B5EF4-FFF2-40B4-BE49-F238E27FC236}">
                <a16:creationId xmlns:a16="http://schemas.microsoft.com/office/drawing/2014/main" id="{0D09AE37-57D3-4F12-8899-5E5B2CD4FECC}"/>
              </a:ext>
            </a:extLst>
          </p:cNvPr>
          <p:cNvSpPr/>
          <p:nvPr/>
        </p:nvSpPr>
        <p:spPr>
          <a:xfrm rot="19355588">
            <a:off x="2412976" y="4389989"/>
            <a:ext cx="3231814" cy="293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4" name="Graphic 13">
            <a:extLst>
              <a:ext uri="{FF2B5EF4-FFF2-40B4-BE49-F238E27FC236}">
                <a16:creationId xmlns:a16="http://schemas.microsoft.com/office/drawing/2014/main" id="{E7B53A69-4C69-4250-8D9F-5EBF6F9B9B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14696" y="5412923"/>
            <a:ext cx="1336132" cy="1336132"/>
          </a:xfrm>
          <a:prstGeom prst="rect">
            <a:avLst/>
          </a:prstGeom>
        </p:spPr>
      </p:pic>
      <p:pic>
        <p:nvPicPr>
          <p:cNvPr id="15" name="Graphic 14">
            <a:extLst>
              <a:ext uri="{FF2B5EF4-FFF2-40B4-BE49-F238E27FC236}">
                <a16:creationId xmlns:a16="http://schemas.microsoft.com/office/drawing/2014/main" id="{8D1A3003-452B-4A5E-977D-768C58CAFC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12112" y="3459949"/>
            <a:ext cx="1076579" cy="1076579"/>
          </a:xfrm>
          <a:prstGeom prst="rect">
            <a:avLst/>
          </a:prstGeom>
        </p:spPr>
      </p:pic>
      <p:pic>
        <p:nvPicPr>
          <p:cNvPr id="16" name="Graphic 15">
            <a:extLst>
              <a:ext uri="{FF2B5EF4-FFF2-40B4-BE49-F238E27FC236}">
                <a16:creationId xmlns:a16="http://schemas.microsoft.com/office/drawing/2014/main" id="{1FF0FB97-7B64-4335-B0ED-2A4D3C45A9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9342153">
            <a:off x="4918160" y="2793428"/>
            <a:ext cx="829338" cy="829338"/>
          </a:xfrm>
          <a:prstGeom prst="rect">
            <a:avLst/>
          </a:prstGeom>
        </p:spPr>
      </p:pic>
      <p:pic>
        <p:nvPicPr>
          <p:cNvPr id="17" name="Graphic 16">
            <a:extLst>
              <a:ext uri="{FF2B5EF4-FFF2-40B4-BE49-F238E27FC236}">
                <a16:creationId xmlns:a16="http://schemas.microsoft.com/office/drawing/2014/main" id="{41F774FC-BD9E-462F-ACA8-E364F1DEA7B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368633" y="3198267"/>
            <a:ext cx="687394" cy="687394"/>
          </a:xfrm>
          <a:prstGeom prst="rect">
            <a:avLst/>
          </a:prstGeom>
        </p:spPr>
      </p:pic>
      <p:sp>
        <p:nvSpPr>
          <p:cNvPr id="18" name="Arrow: Right 17">
            <a:extLst>
              <a:ext uri="{FF2B5EF4-FFF2-40B4-BE49-F238E27FC236}">
                <a16:creationId xmlns:a16="http://schemas.microsoft.com/office/drawing/2014/main" id="{B998EA6B-E35A-4854-B625-7ACA51C56089}"/>
              </a:ext>
            </a:extLst>
          </p:cNvPr>
          <p:cNvSpPr/>
          <p:nvPr/>
        </p:nvSpPr>
        <p:spPr>
          <a:xfrm rot="19507362">
            <a:off x="5803128" y="2371883"/>
            <a:ext cx="2466724" cy="244185"/>
          </a:xfrm>
          <a:prstGeom prst="rightArrow">
            <a:avLst>
              <a:gd name="adj1" fmla="val 50000"/>
              <a:gd name="adj2" fmla="val 434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Speech Bubble: Oval 18">
            <a:extLst>
              <a:ext uri="{FF2B5EF4-FFF2-40B4-BE49-F238E27FC236}">
                <a16:creationId xmlns:a16="http://schemas.microsoft.com/office/drawing/2014/main" id="{EDCDE15A-9C32-404F-A1A3-B096ED233828}"/>
              </a:ext>
            </a:extLst>
          </p:cNvPr>
          <p:cNvSpPr/>
          <p:nvPr/>
        </p:nvSpPr>
        <p:spPr>
          <a:xfrm rot="20062442">
            <a:off x="404865" y="3423649"/>
            <a:ext cx="3268789" cy="149218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600" dirty="0"/>
              <a:t>Please compile xyz, here are some potential encryption keys</a:t>
            </a:r>
          </a:p>
        </p:txBody>
      </p:sp>
      <p:sp>
        <p:nvSpPr>
          <p:cNvPr id="20" name="Speech Bubble: Oval 19">
            <a:extLst>
              <a:ext uri="{FF2B5EF4-FFF2-40B4-BE49-F238E27FC236}">
                <a16:creationId xmlns:a16="http://schemas.microsoft.com/office/drawing/2014/main" id="{121BC27B-EBC3-46E7-8299-50AE377FDE5D}"/>
              </a:ext>
            </a:extLst>
          </p:cNvPr>
          <p:cNvSpPr/>
          <p:nvPr/>
        </p:nvSpPr>
        <p:spPr>
          <a:xfrm rot="19986218">
            <a:off x="4546107" y="1416557"/>
            <a:ext cx="2612460" cy="73637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t>Fetching xyz</a:t>
            </a:r>
          </a:p>
        </p:txBody>
      </p:sp>
    </p:spTree>
    <p:extLst>
      <p:ext uri="{BB962C8B-B14F-4D97-AF65-F5344CB8AC3E}">
        <p14:creationId xmlns:p14="http://schemas.microsoft.com/office/powerpoint/2010/main" val="659449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randombar(horizontal)">
                                      <p:cBhvr>
                                        <p:cTn id="21" dur="500"/>
                                        <p:tgtEl>
                                          <p:spTgt spid="8"/>
                                        </p:tgtEl>
                                      </p:cBhvr>
                                    </p:animEffect>
                                  </p:childTnLst>
                                </p:cTn>
                              </p:par>
                              <p:par>
                                <p:cTn id="22" presetID="14" presetClass="entr" presetSubtype="1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randombar(horizontal)">
                                      <p:cBhvr>
                                        <p:cTn id="29" dur="500"/>
                                        <p:tgtEl>
                                          <p:spTgt spid="11"/>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randombar(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randombar(horizontal)">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randombar(horizontal)">
                                      <p:cBhvr>
                                        <p:cTn id="42" dur="500"/>
                                        <p:tgtEl>
                                          <p:spTgt spid="13"/>
                                        </p:tgtEl>
                                      </p:cBhvr>
                                    </p:animEffect>
                                  </p:childTnLst>
                                </p:cTn>
                              </p:par>
                              <p:par>
                                <p:cTn id="43" presetID="14" presetClass="entr" presetSubtype="1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randombar(horizontal)">
                                      <p:cBhvr>
                                        <p:cTn id="45" dur="500"/>
                                        <p:tgtEl>
                                          <p:spTgt spid="15"/>
                                        </p:tgtEl>
                                      </p:cBhvr>
                                    </p:animEffect>
                                  </p:childTnLst>
                                </p:cTn>
                              </p:par>
                              <p:par>
                                <p:cTn id="46" presetID="14" presetClass="entr" presetSubtype="1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randombar(horizontal)">
                                      <p:cBhvr>
                                        <p:cTn id="48" dur="500"/>
                                        <p:tgtEl>
                                          <p:spTgt spid="17"/>
                                        </p:tgtEl>
                                      </p:cBhvr>
                                    </p:animEffect>
                                  </p:childTnLst>
                                </p:cTn>
                              </p:par>
                              <p:par>
                                <p:cTn id="49" presetID="14" presetClass="entr" presetSubtype="1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randombar(horizontal)">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randombar(horizontal)">
                                      <p:cBhvr>
                                        <p:cTn id="56" dur="500"/>
                                        <p:tgtEl>
                                          <p:spTgt spid="20"/>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randombar(horizontal)">
                                      <p:cBhvr>
                                        <p:cTn id="5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P spid="18" grpId="0" animBg="1"/>
      <p:bldP spid="19"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Bonus: Idea to “bamboozle” analysts</a:t>
            </a:r>
          </a:p>
        </p:txBody>
      </p:sp>
      <p:pic>
        <p:nvPicPr>
          <p:cNvPr id="5" name="Picture 4">
            <a:extLst>
              <a:ext uri="{FF2B5EF4-FFF2-40B4-BE49-F238E27FC236}">
                <a16:creationId xmlns:a16="http://schemas.microsoft.com/office/drawing/2014/main" id="{C8941EE1-D195-4C46-A126-8EAC557F2D70}"/>
              </a:ext>
            </a:extLst>
          </p:cNvPr>
          <p:cNvPicPr>
            <a:picLocks noChangeAspect="1"/>
          </p:cNvPicPr>
          <p:nvPr/>
        </p:nvPicPr>
        <p:blipFill>
          <a:blip r:embed="rId3"/>
          <a:stretch>
            <a:fillRect/>
          </a:stretch>
        </p:blipFill>
        <p:spPr>
          <a:xfrm>
            <a:off x="775063" y="2065564"/>
            <a:ext cx="9296400" cy="2400300"/>
          </a:xfrm>
          <a:prstGeom prst="rect">
            <a:avLst/>
          </a:prstGeom>
        </p:spPr>
      </p:pic>
      <p:sp>
        <p:nvSpPr>
          <p:cNvPr id="6" name="Text Placeholder 5">
            <a:extLst>
              <a:ext uri="{FF2B5EF4-FFF2-40B4-BE49-F238E27FC236}">
                <a16:creationId xmlns:a16="http://schemas.microsoft.com/office/drawing/2014/main" id="{E782E957-750C-4790-8B67-D23471DC57E7}"/>
              </a:ext>
            </a:extLst>
          </p:cNvPr>
          <p:cNvSpPr txBox="1">
            <a:spLocks/>
          </p:cNvSpPr>
          <p:nvPr/>
        </p:nvSpPr>
        <p:spPr>
          <a:xfrm>
            <a:off x="596442" y="1126568"/>
            <a:ext cx="9409045" cy="4800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C00000"/>
                </a:solidFill>
              </a:rPr>
              <a:t>Can you spot what’s going on in this picture?</a:t>
            </a:r>
            <a:endParaRPr lang="nl-BE" dirty="0">
              <a:solidFill>
                <a:srgbClr val="C00000"/>
              </a:solidFill>
            </a:endParaRPr>
          </a:p>
        </p:txBody>
      </p:sp>
      <p:sp>
        <p:nvSpPr>
          <p:cNvPr id="7" name="Arrow: Right 6">
            <a:extLst>
              <a:ext uri="{FF2B5EF4-FFF2-40B4-BE49-F238E27FC236}">
                <a16:creationId xmlns:a16="http://schemas.microsoft.com/office/drawing/2014/main" id="{B5AE34D9-56D3-44AC-985C-6B7D7A37B856}"/>
              </a:ext>
            </a:extLst>
          </p:cNvPr>
          <p:cNvSpPr/>
          <p:nvPr/>
        </p:nvSpPr>
        <p:spPr>
          <a:xfrm>
            <a:off x="295003" y="2769325"/>
            <a:ext cx="960120" cy="42454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302833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Flaws in </a:t>
            </a:r>
            <a:r>
              <a:rPr lang="en-US" sz="3600" b="1" dirty="0" err="1">
                <a:solidFill>
                  <a:schemeClr val="bg1"/>
                </a:solidFill>
                <a:latin typeface="Arial" panose="020B0604020202020204" pitchFamily="34" charset="0"/>
                <a:cs typeface="Arial" panose="020B0604020202020204" pitchFamily="34" charset="0"/>
              </a:rPr>
              <a:t>Arthas</a:t>
            </a:r>
            <a:endParaRPr lang="en-US" sz="3600" b="1" dirty="0">
              <a:solidFill>
                <a:schemeClr val="bg1"/>
              </a:solidFill>
              <a:latin typeface="Arial" panose="020B0604020202020204" pitchFamily="34" charset="0"/>
              <a:cs typeface="Arial" panose="020B0604020202020204" pitchFamily="34" charset="0"/>
            </a:endParaRPr>
          </a:p>
        </p:txBody>
      </p:sp>
      <p:pic>
        <p:nvPicPr>
          <p:cNvPr id="5" name="Picture Placeholder 8">
            <a:extLst>
              <a:ext uri="{FF2B5EF4-FFF2-40B4-BE49-F238E27FC236}">
                <a16:creationId xmlns:a16="http://schemas.microsoft.com/office/drawing/2014/main" id="{A3CDBB4B-A235-4FE5-A525-9C5FAEE27D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Tree>
    <p:extLst>
      <p:ext uri="{BB962C8B-B14F-4D97-AF65-F5344CB8AC3E}">
        <p14:creationId xmlns:p14="http://schemas.microsoft.com/office/powerpoint/2010/main" val="352750734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Why C#</a:t>
            </a:r>
          </a:p>
        </p:txBody>
      </p:sp>
      <p:sp>
        <p:nvSpPr>
          <p:cNvPr id="5" name="Subtitle 2">
            <a:extLst>
              <a:ext uri="{FF2B5EF4-FFF2-40B4-BE49-F238E27FC236}">
                <a16:creationId xmlns:a16="http://schemas.microsoft.com/office/drawing/2014/main" id="{A34C58AC-29A9-AD41-A7E9-CBC68BF7E856}"/>
              </a:ext>
            </a:extLst>
          </p:cNvPr>
          <p:cNvSpPr txBox="1">
            <a:spLocks/>
          </p:cNvSpPr>
          <p:nvPr/>
        </p:nvSpPr>
        <p:spPr>
          <a:xfrm>
            <a:off x="6096000" y="1591977"/>
            <a:ext cx="5499557" cy="413124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bg1"/>
                </a:solidFill>
                <a:latin typeface="Arial" panose="020B0604020202020204" pitchFamily="34" charset="0"/>
                <a:cs typeface="Arial" panose="020B0604020202020204" pitchFamily="34" charset="0"/>
              </a:rPr>
              <a:t>As defenses improve, so does malware. </a:t>
            </a:r>
          </a:p>
          <a:p>
            <a:pPr algn="l"/>
            <a:r>
              <a:rPr lang="en-US" sz="2000" dirty="0">
                <a:solidFill>
                  <a:schemeClr val="bg1"/>
                </a:solidFill>
                <a:latin typeface="Arial" panose="020B0604020202020204" pitchFamily="34" charset="0"/>
                <a:cs typeface="Arial" panose="020B0604020202020204" pitchFamily="34" charset="0"/>
              </a:rPr>
              <a:t>Offensive operations will always be a game of cat and mouse between attackers and defenders.</a:t>
            </a:r>
          </a:p>
          <a:p>
            <a:pPr algn="l"/>
            <a:r>
              <a:rPr lang="en-US" sz="2000" dirty="0">
                <a:solidFill>
                  <a:schemeClr val="bg1"/>
                </a:solidFill>
                <a:latin typeface="Arial" panose="020B0604020202020204" pitchFamily="34" charset="0"/>
                <a:cs typeface="Arial" panose="020B0604020202020204" pitchFamily="34" charset="0"/>
              </a:rPr>
              <a:t>As PowerShell became more and more scrutinized over the years, its defensive capabilities grew as well. AMSI and Constrained Language Mode are two big advancements, but other defensive measures are relevant as well such as script block logging</a:t>
            </a:r>
          </a:p>
        </p:txBody>
      </p:sp>
      <p:pic>
        <p:nvPicPr>
          <p:cNvPr id="7" name="Picture 6">
            <a:extLst>
              <a:ext uri="{FF2B5EF4-FFF2-40B4-BE49-F238E27FC236}">
                <a16:creationId xmlns:a16="http://schemas.microsoft.com/office/drawing/2014/main" id="{0CEF2155-CACB-4ADF-92F9-BFB703C832FE}"/>
              </a:ext>
            </a:extLst>
          </p:cNvPr>
          <p:cNvPicPr>
            <a:picLocks noChangeAspect="1"/>
          </p:cNvPicPr>
          <p:nvPr/>
        </p:nvPicPr>
        <p:blipFill>
          <a:blip r:embed="rId3"/>
          <a:stretch>
            <a:fillRect/>
          </a:stretch>
        </p:blipFill>
        <p:spPr>
          <a:xfrm>
            <a:off x="156755" y="2056840"/>
            <a:ext cx="5383225" cy="983777"/>
          </a:xfrm>
          <a:prstGeom prst="rect">
            <a:avLst/>
          </a:prstGeom>
        </p:spPr>
      </p:pic>
      <p:pic>
        <p:nvPicPr>
          <p:cNvPr id="8" name="Picture 4" descr="With Constrained Language enabled, malicious PowerShell scripts like Invoke-Mimikatz will not work">
            <a:extLst>
              <a:ext uri="{FF2B5EF4-FFF2-40B4-BE49-F238E27FC236}">
                <a16:creationId xmlns:a16="http://schemas.microsoft.com/office/drawing/2014/main" id="{46410737-9E62-4D1F-8D92-96A4ADB303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754" y="4531856"/>
            <a:ext cx="5383225" cy="7027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35B1317-08E9-439E-8C30-F302C50BEF33}"/>
              </a:ext>
            </a:extLst>
          </p:cNvPr>
          <p:cNvSpPr txBox="1"/>
          <p:nvPr/>
        </p:nvSpPr>
        <p:spPr>
          <a:xfrm>
            <a:off x="93064" y="1507846"/>
            <a:ext cx="1641231" cy="646331"/>
          </a:xfrm>
          <a:prstGeom prst="rect">
            <a:avLst/>
          </a:prstGeom>
          <a:noFill/>
        </p:spPr>
        <p:txBody>
          <a:bodyPr wrap="square" rtlCol="0">
            <a:spAutoFit/>
          </a:bodyPr>
          <a:lstStyle/>
          <a:p>
            <a:r>
              <a:rPr lang="nl-BE" sz="3600" dirty="0">
                <a:solidFill>
                  <a:schemeClr val="bg1"/>
                </a:solidFill>
              </a:rPr>
              <a:t>AMSI</a:t>
            </a:r>
          </a:p>
        </p:txBody>
      </p:sp>
      <p:sp>
        <p:nvSpPr>
          <p:cNvPr id="10" name="TextBox 9">
            <a:extLst>
              <a:ext uri="{FF2B5EF4-FFF2-40B4-BE49-F238E27FC236}">
                <a16:creationId xmlns:a16="http://schemas.microsoft.com/office/drawing/2014/main" id="{373A48AE-6114-4054-9AE4-42454C20077C}"/>
              </a:ext>
            </a:extLst>
          </p:cNvPr>
          <p:cNvSpPr txBox="1"/>
          <p:nvPr/>
        </p:nvSpPr>
        <p:spPr>
          <a:xfrm>
            <a:off x="111035" y="3897658"/>
            <a:ext cx="5428945" cy="523220"/>
          </a:xfrm>
          <a:prstGeom prst="rect">
            <a:avLst/>
          </a:prstGeom>
          <a:noFill/>
        </p:spPr>
        <p:txBody>
          <a:bodyPr wrap="square" rtlCol="0">
            <a:spAutoFit/>
          </a:bodyPr>
          <a:lstStyle/>
          <a:p>
            <a:r>
              <a:rPr lang="nl-BE" sz="2800" dirty="0">
                <a:solidFill>
                  <a:schemeClr val="bg1"/>
                </a:solidFill>
              </a:rPr>
              <a:t>Constrained Language Mode</a:t>
            </a:r>
          </a:p>
        </p:txBody>
      </p:sp>
    </p:spTree>
    <p:extLst>
      <p:ext uri="{BB962C8B-B14F-4D97-AF65-F5344CB8AC3E}">
        <p14:creationId xmlns:p14="http://schemas.microsoft.com/office/powerpoint/2010/main" val="310594661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6717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Future of tradecraft</a:t>
            </a:r>
          </a:p>
        </p:txBody>
      </p:sp>
      <p:pic>
        <p:nvPicPr>
          <p:cNvPr id="4" name="Picture 3">
            <a:extLst>
              <a:ext uri="{FF2B5EF4-FFF2-40B4-BE49-F238E27FC236}">
                <a16:creationId xmlns:a16="http://schemas.microsoft.com/office/drawing/2014/main" id="{27AC590D-B448-4249-A5FA-9672EB1722F3}"/>
              </a:ext>
            </a:extLst>
          </p:cNvPr>
          <p:cNvPicPr>
            <a:picLocks noChangeAspect="1"/>
          </p:cNvPicPr>
          <p:nvPr/>
        </p:nvPicPr>
        <p:blipFill>
          <a:blip r:embed="rId3"/>
          <a:stretch>
            <a:fillRect/>
          </a:stretch>
        </p:blipFill>
        <p:spPr>
          <a:xfrm>
            <a:off x="2097706" y="1068570"/>
            <a:ext cx="7649863" cy="5431413"/>
          </a:xfrm>
          <a:prstGeom prst="rect">
            <a:avLst/>
          </a:prstGeom>
        </p:spPr>
      </p:pic>
    </p:spTree>
    <p:extLst>
      <p:ext uri="{BB962C8B-B14F-4D97-AF65-F5344CB8AC3E}">
        <p14:creationId xmlns:p14="http://schemas.microsoft.com/office/powerpoint/2010/main" val="170328144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6717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Future of tradecraft</a:t>
            </a:r>
          </a:p>
        </p:txBody>
      </p:sp>
      <p:pic>
        <p:nvPicPr>
          <p:cNvPr id="5" name="Picture 4">
            <a:extLst>
              <a:ext uri="{FF2B5EF4-FFF2-40B4-BE49-F238E27FC236}">
                <a16:creationId xmlns:a16="http://schemas.microsoft.com/office/drawing/2014/main" id="{0B23E5D9-965B-42B9-999D-749AA41D903A}"/>
              </a:ext>
            </a:extLst>
          </p:cNvPr>
          <p:cNvPicPr>
            <a:picLocks noChangeAspect="1"/>
          </p:cNvPicPr>
          <p:nvPr/>
        </p:nvPicPr>
        <p:blipFill>
          <a:blip r:embed="rId3"/>
          <a:stretch>
            <a:fillRect/>
          </a:stretch>
        </p:blipFill>
        <p:spPr>
          <a:xfrm>
            <a:off x="483661" y="1494796"/>
            <a:ext cx="4190659" cy="3175175"/>
          </a:xfrm>
          <a:prstGeom prst="rect">
            <a:avLst/>
          </a:prstGeom>
        </p:spPr>
      </p:pic>
      <p:pic>
        <p:nvPicPr>
          <p:cNvPr id="8" name="Picture 7">
            <a:extLst>
              <a:ext uri="{FF2B5EF4-FFF2-40B4-BE49-F238E27FC236}">
                <a16:creationId xmlns:a16="http://schemas.microsoft.com/office/drawing/2014/main" id="{4434F29B-E74D-4496-99A8-5D823C4EB344}"/>
              </a:ext>
            </a:extLst>
          </p:cNvPr>
          <p:cNvPicPr>
            <a:picLocks noChangeAspect="1"/>
          </p:cNvPicPr>
          <p:nvPr/>
        </p:nvPicPr>
        <p:blipFill>
          <a:blip r:embed="rId4"/>
          <a:stretch>
            <a:fillRect/>
          </a:stretch>
        </p:blipFill>
        <p:spPr>
          <a:xfrm>
            <a:off x="5958840" y="1494796"/>
            <a:ext cx="4059401" cy="3175175"/>
          </a:xfrm>
          <a:prstGeom prst="rect">
            <a:avLst/>
          </a:prstGeom>
        </p:spPr>
      </p:pic>
    </p:spTree>
    <p:extLst>
      <p:ext uri="{BB962C8B-B14F-4D97-AF65-F5344CB8AC3E}">
        <p14:creationId xmlns:p14="http://schemas.microsoft.com/office/powerpoint/2010/main" val="9660759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A screenshot of a video game&#10;&#10;Description automatically generated with medium confidence">
            <a:extLst>
              <a:ext uri="{FF2B5EF4-FFF2-40B4-BE49-F238E27FC236}">
                <a16:creationId xmlns:a16="http://schemas.microsoft.com/office/drawing/2014/main" id="{0E463E1A-14F5-4A1E-9776-59C831C57CDC}"/>
              </a:ext>
            </a:extLst>
          </p:cNvPr>
          <p:cNvPicPr>
            <a:picLocks noChangeAspect="1"/>
          </p:cNvPicPr>
          <p:nvPr/>
        </p:nvPicPr>
        <p:blipFill>
          <a:blip r:embed="rId3"/>
          <a:stretch>
            <a:fillRect/>
          </a:stretch>
        </p:blipFill>
        <p:spPr>
          <a:xfrm>
            <a:off x="-1" y="0"/>
            <a:ext cx="12192000" cy="6858000"/>
          </a:xfrm>
          <a:prstGeom prst="rect">
            <a:avLst/>
          </a:prstGeom>
        </p:spPr>
      </p:pic>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About Jean-François Maes</a:t>
            </a:r>
          </a:p>
        </p:txBody>
      </p:sp>
      <p:sp>
        <p:nvSpPr>
          <p:cNvPr id="4" name="Subtitle 2">
            <a:extLst>
              <a:ext uri="{FF2B5EF4-FFF2-40B4-BE49-F238E27FC236}">
                <a16:creationId xmlns:a16="http://schemas.microsoft.com/office/drawing/2014/main" id="{0D764461-C954-CD45-95EA-FC7607AF5C36}"/>
              </a:ext>
            </a:extLst>
          </p:cNvPr>
          <p:cNvSpPr txBox="1">
            <a:spLocks/>
          </p:cNvSpPr>
          <p:nvPr/>
        </p:nvSpPr>
        <p:spPr>
          <a:xfrm>
            <a:off x="5710065" y="1591977"/>
            <a:ext cx="5499557" cy="413124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schemeClr val="bg1"/>
                </a:solidFill>
                <a:latin typeface="Arial" panose="020B0604020202020204" pitchFamily="34" charset="0"/>
                <a:cs typeface="Arial" panose="020B0604020202020204" pitchFamily="34" charset="0"/>
              </a:rPr>
              <a:t>Jean-François Maes is instructor of the SANS SEC 699: Purple Team Tactics - Adversary Emulation for Breach Prevention &amp; Detection class.</a:t>
            </a:r>
          </a:p>
          <a:p>
            <a:pPr algn="l"/>
            <a:r>
              <a:rPr lang="en-US" sz="1800" dirty="0">
                <a:solidFill>
                  <a:schemeClr val="bg1"/>
                </a:solidFill>
                <a:latin typeface="Arial" panose="020B0604020202020204" pitchFamily="34" charset="0"/>
                <a:cs typeface="Arial" panose="020B0604020202020204" pitchFamily="34" charset="0"/>
              </a:rPr>
              <a:t>On top of his work for SANS, Jean-François is a senior red teamer and a </a:t>
            </a:r>
            <a:r>
              <a:rPr lang="en-US" sz="1800" dirty="0" err="1">
                <a:solidFill>
                  <a:schemeClr val="bg1"/>
                </a:solidFill>
                <a:latin typeface="Arial" panose="020B0604020202020204" pitchFamily="34" charset="0"/>
                <a:cs typeface="Arial" panose="020B0604020202020204" pitchFamily="34" charset="0"/>
              </a:rPr>
              <a:t>toolsmith</a:t>
            </a:r>
            <a:r>
              <a:rPr lang="en-US" sz="1800" dirty="0">
                <a:solidFill>
                  <a:schemeClr val="bg1"/>
                </a:solidFill>
                <a:latin typeface="Arial" panose="020B0604020202020204" pitchFamily="34" charset="0"/>
                <a:cs typeface="Arial" panose="020B0604020202020204" pitchFamily="34" charset="0"/>
              </a:rPr>
              <a:t>. He is also the founder of </a:t>
            </a:r>
            <a:r>
              <a:rPr lang="en-US" sz="1800" dirty="0" err="1">
                <a:solidFill>
                  <a:schemeClr val="bg1"/>
                </a:solidFill>
                <a:latin typeface="Arial" panose="020B0604020202020204" pitchFamily="34" charset="0"/>
                <a:cs typeface="Arial" panose="020B0604020202020204" pitchFamily="34" charset="0"/>
              </a:rPr>
              <a:t>redteamer.tips</a:t>
            </a:r>
            <a:r>
              <a:rPr lang="en-US" sz="1800" dirty="0">
                <a:solidFill>
                  <a:schemeClr val="bg1"/>
                </a:solidFill>
                <a:latin typeface="Arial" panose="020B0604020202020204" pitchFamily="34" charset="0"/>
                <a:cs typeface="Arial" panose="020B0604020202020204" pitchFamily="34" charset="0"/>
              </a:rPr>
              <a:t>, a website aimed to provide tips and tricks for red teamers.</a:t>
            </a:r>
          </a:p>
          <a:p>
            <a:pPr algn="l"/>
            <a:r>
              <a:rPr lang="en-US" sz="1800" dirty="0">
                <a:solidFill>
                  <a:schemeClr val="bg1"/>
                </a:solidFill>
                <a:latin typeface="Arial" panose="020B0604020202020204" pitchFamily="34" charset="0"/>
                <a:cs typeface="Arial" panose="020B0604020202020204" pitchFamily="34" charset="0"/>
              </a:rPr>
              <a:t>Twitter: </a:t>
            </a:r>
            <a:r>
              <a:rPr lang="en-US" sz="1800" dirty="0">
                <a:solidFill>
                  <a:schemeClr val="bg1"/>
                </a:solidFill>
                <a:latin typeface="Arial" panose="020B0604020202020204" pitchFamily="34" charset="0"/>
                <a:cs typeface="Arial" panose="020B0604020202020204" pitchFamily="34" charset="0"/>
                <a:hlinkClick r:id="rId4"/>
              </a:rPr>
              <a:t>https://twitter.com/Jean_Maes_1994</a:t>
            </a:r>
            <a:endParaRPr lang="en-US" sz="1800" dirty="0">
              <a:solidFill>
                <a:schemeClr val="bg1"/>
              </a:solidFill>
              <a:latin typeface="Arial" panose="020B0604020202020204" pitchFamily="34" charset="0"/>
              <a:cs typeface="Arial" panose="020B0604020202020204" pitchFamily="34" charset="0"/>
            </a:endParaRPr>
          </a:p>
          <a:p>
            <a:pPr algn="l"/>
            <a:r>
              <a:rPr lang="en-US" sz="1800" dirty="0">
                <a:solidFill>
                  <a:schemeClr val="bg1"/>
                </a:solidFill>
                <a:latin typeface="Arial" panose="020B0604020202020204" pitchFamily="34" charset="0"/>
                <a:cs typeface="Arial" panose="020B0604020202020204" pitchFamily="34" charset="0"/>
              </a:rPr>
              <a:t>LinkedIn: </a:t>
            </a:r>
            <a:r>
              <a:rPr lang="en-US" sz="1600" dirty="0">
                <a:solidFill>
                  <a:schemeClr val="bg1"/>
                </a:solidFill>
                <a:latin typeface="Arial" panose="020B0604020202020204" pitchFamily="34" charset="0"/>
                <a:cs typeface="Arial" panose="020B0604020202020204" pitchFamily="34" charset="0"/>
                <a:hlinkClick r:id="rId5"/>
              </a:rPr>
              <a:t>https://www.linkedin.com/in/jean-francois-maes/</a:t>
            </a:r>
            <a:endParaRPr lang="en-US" sz="1600" dirty="0">
              <a:solidFill>
                <a:schemeClr val="bg1"/>
              </a:solidFill>
              <a:latin typeface="Arial" panose="020B0604020202020204" pitchFamily="34" charset="0"/>
              <a:cs typeface="Arial" panose="020B0604020202020204" pitchFamily="34" charset="0"/>
            </a:endParaRPr>
          </a:p>
          <a:p>
            <a:pPr algn="l"/>
            <a:r>
              <a:rPr lang="en-US" sz="1800" dirty="0">
                <a:solidFill>
                  <a:schemeClr val="bg1"/>
                </a:solidFill>
                <a:latin typeface="Arial" panose="020B0604020202020204" pitchFamily="34" charset="0"/>
                <a:cs typeface="Arial" panose="020B0604020202020204" pitchFamily="34" charset="0"/>
              </a:rPr>
              <a:t>GitHub: </a:t>
            </a:r>
            <a:r>
              <a:rPr lang="en-US" sz="1800" dirty="0">
                <a:solidFill>
                  <a:schemeClr val="bg1"/>
                </a:solidFill>
                <a:latin typeface="Arial" panose="020B0604020202020204" pitchFamily="34" charset="0"/>
                <a:cs typeface="Arial" panose="020B0604020202020204" pitchFamily="34" charset="0"/>
                <a:hlinkClick r:id="rId6"/>
              </a:rPr>
              <a:t>https://github.com/jfmaes</a:t>
            </a:r>
            <a:endParaRPr lang="en-US" sz="1800"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30504AD-C9E9-7744-9E40-FEEFB7EAB9B2}"/>
              </a:ext>
            </a:extLst>
          </p:cNvPr>
          <p:cNvPicPr>
            <a:picLocks noChangeAspect="1"/>
          </p:cNvPicPr>
          <p:nvPr/>
        </p:nvPicPr>
        <p:blipFill>
          <a:blip r:embed="rId7"/>
          <a:srcRect/>
          <a:stretch/>
        </p:blipFill>
        <p:spPr>
          <a:xfrm>
            <a:off x="596441" y="2495686"/>
            <a:ext cx="4131247" cy="232382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34241539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FEF23B69-CE29-4555-9E01-3FE6F0F5BD7B}"/>
              </a:ext>
            </a:extLst>
          </p:cNvPr>
          <p:cNvPicPr>
            <a:picLocks noChangeAspect="1"/>
          </p:cNvPicPr>
          <p:nvPr/>
        </p:nvPicPr>
        <p:blipFill>
          <a:blip r:embed="rId3"/>
          <a:stretch>
            <a:fillRect/>
          </a:stretch>
        </p:blipFill>
        <p:spPr>
          <a:xfrm>
            <a:off x="0" y="0"/>
            <a:ext cx="12192000" cy="6858000"/>
          </a:xfrm>
          <a:prstGeom prst="rect">
            <a:avLst/>
          </a:prstGeom>
        </p:spPr>
      </p:pic>
      <p:sp>
        <p:nvSpPr>
          <p:cNvPr id="7" name="Subtitle 2">
            <a:extLst>
              <a:ext uri="{FF2B5EF4-FFF2-40B4-BE49-F238E27FC236}">
                <a16:creationId xmlns:a16="http://schemas.microsoft.com/office/drawing/2014/main" id="{0EA8E56F-5891-E64D-B9D1-CC3882B8F5EC}"/>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ABOUT OFFENSIVE OPERATIONS</a:t>
            </a:r>
          </a:p>
        </p:txBody>
      </p:sp>
      <p:sp>
        <p:nvSpPr>
          <p:cNvPr id="8" name="Subtitle 2">
            <a:extLst>
              <a:ext uri="{FF2B5EF4-FFF2-40B4-BE49-F238E27FC236}">
                <a16:creationId xmlns:a16="http://schemas.microsoft.com/office/drawing/2014/main" id="{6F012F46-59F9-6342-A1DB-DC9860781493}"/>
              </a:ext>
            </a:extLst>
          </p:cNvPr>
          <p:cNvSpPr txBox="1">
            <a:spLocks/>
          </p:cNvSpPr>
          <p:nvPr/>
        </p:nvSpPr>
        <p:spPr>
          <a:xfrm>
            <a:off x="596444" y="1591977"/>
            <a:ext cx="8041018" cy="413124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schemeClr val="bg1"/>
                </a:solidFill>
                <a:latin typeface="Arial" panose="020B0604020202020204" pitchFamily="34" charset="0"/>
                <a:cs typeface="Arial" panose="020B0604020202020204" pitchFamily="34" charset="0"/>
              </a:rPr>
              <a:t>SANS Offensive Operations leverages the vast experience of our esteemed faculty to produce the most thorough, cutting-edge offensive cyber security training content in the world. Our goal is to continually broaden the scope of our offensive-related course offerings to cover every possible attack vector.</a:t>
            </a:r>
          </a:p>
          <a:p>
            <a:pPr algn="l"/>
            <a:r>
              <a:rPr lang="en-US" sz="1800" dirty="0">
                <a:solidFill>
                  <a:schemeClr val="bg1"/>
                </a:solidFill>
                <a:latin typeface="Arial" panose="020B0604020202020204" pitchFamily="34" charset="0"/>
                <a:cs typeface="Arial" panose="020B0604020202020204" pitchFamily="34" charset="0"/>
              </a:rPr>
              <a:t>SANS Offensive Operations Curriculum offers courses spanning topics ranging from introductory penetration testing and hardware hacking, all the way to advanced exploit writing and red teaming, as well as specialized training such as purple teaming, wireless or mobile device security, and more.</a:t>
            </a:r>
          </a:p>
          <a:p>
            <a:pPr algn="l"/>
            <a:r>
              <a:rPr lang="en-US" sz="1800" dirty="0">
                <a:solidFill>
                  <a:schemeClr val="bg1"/>
                </a:solidFill>
                <a:latin typeface="Arial" panose="020B0604020202020204" pitchFamily="34" charset="0"/>
                <a:cs typeface="Arial" panose="020B0604020202020204" pitchFamily="34" charset="0"/>
              </a:rPr>
              <a:t>GIAC offensive operations certifications cover critical domains and highly specialized usages, ensuring professionals have the knowledge and skills necessary to work in security roles requiring hands-on experience in specific focus areas like, penetration testing, purple teaming, or exploit development. It's important for organizations and practitioners to have a training provider who covers the attack surface of the entire threat landscape, from authors and instructors who are leaders in those respective areas.</a:t>
            </a:r>
          </a:p>
        </p:txBody>
      </p:sp>
    </p:spTree>
    <p:extLst>
      <p:ext uri="{BB962C8B-B14F-4D97-AF65-F5344CB8AC3E}">
        <p14:creationId xmlns:p14="http://schemas.microsoft.com/office/powerpoint/2010/main" val="3413041648"/>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screenshot of a video game&#10;&#10;Description automatically generated with medium confidence">
            <a:extLst>
              <a:ext uri="{FF2B5EF4-FFF2-40B4-BE49-F238E27FC236}">
                <a16:creationId xmlns:a16="http://schemas.microsoft.com/office/drawing/2014/main" id="{642FD04A-A9CE-407B-BF10-9B940A0B6DB7}"/>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3098E35-4074-AA47-818A-0C75327A4B64}"/>
              </a:ext>
            </a:extLst>
          </p:cNvPr>
          <p:cNvSpPr>
            <a:spLocks noGrp="1"/>
          </p:cNvSpPr>
          <p:nvPr>
            <p:ph type="ctrTitle"/>
          </p:nvPr>
        </p:nvSpPr>
        <p:spPr>
          <a:xfrm>
            <a:off x="596443" y="661874"/>
            <a:ext cx="9144000" cy="2387600"/>
          </a:xfrm>
        </p:spPr>
        <p:txBody>
          <a:bodyPr/>
          <a:lstStyle/>
          <a:p>
            <a:pPr algn="l"/>
            <a:r>
              <a:rPr lang="en-US" b="1" dirty="0">
                <a:solidFill>
                  <a:schemeClr val="bg1"/>
                </a:solidFill>
                <a:latin typeface="Arial" panose="020B0604020202020204" pitchFamily="34" charset="0"/>
                <a:cs typeface="Arial" panose="020B0604020202020204" pitchFamily="34" charset="0"/>
              </a:rPr>
              <a:t>CONTACT US</a:t>
            </a:r>
          </a:p>
        </p:txBody>
      </p:sp>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3" y="3141549"/>
            <a:ext cx="9144000" cy="1655762"/>
          </a:xfrm>
        </p:spPr>
        <p:txBody>
          <a:bodyPr>
            <a:normAutofit lnSpcReduction="10000"/>
          </a:bodyPr>
          <a:lstStyle/>
          <a:p>
            <a:pPr algn="l"/>
            <a:r>
              <a:rPr lang="en-US" dirty="0">
                <a:solidFill>
                  <a:schemeClr val="bg1"/>
                </a:solidFill>
                <a:latin typeface="Arial" panose="020B0604020202020204" pitchFamily="34" charset="0"/>
                <a:cs typeface="Arial" panose="020B0604020202020204" pitchFamily="34" charset="0"/>
              </a:rPr>
              <a:t>Web: </a:t>
            </a:r>
            <a:r>
              <a:rPr lang="en-US" dirty="0" err="1">
                <a:solidFill>
                  <a:schemeClr val="bg1"/>
                </a:solidFill>
                <a:latin typeface="Arial" panose="020B0604020202020204" pitchFamily="34" charset="0"/>
                <a:cs typeface="Arial" panose="020B0604020202020204" pitchFamily="34" charset="0"/>
              </a:rPr>
              <a:t>sans.org</a:t>
            </a:r>
            <a:r>
              <a:rPr lang="en-US" dirty="0">
                <a:solidFill>
                  <a:schemeClr val="bg1"/>
                </a:solidFill>
                <a:latin typeface="Arial" panose="020B0604020202020204" pitchFamily="34" charset="0"/>
                <a:cs typeface="Arial" panose="020B0604020202020204" pitchFamily="34" charset="0"/>
              </a:rPr>
              <a:t>/offensive-operations/</a:t>
            </a:r>
          </a:p>
          <a:p>
            <a:pPr algn="l"/>
            <a:r>
              <a:rPr lang="en-US" dirty="0">
                <a:solidFill>
                  <a:schemeClr val="bg1"/>
                </a:solidFill>
                <a:latin typeface="Arial" panose="020B0604020202020204" pitchFamily="34" charset="0"/>
                <a:cs typeface="Arial" panose="020B0604020202020204" pitchFamily="34" charset="0"/>
              </a:rPr>
              <a:t>Twitter: </a:t>
            </a:r>
            <a:r>
              <a:rPr lang="en-US" dirty="0" err="1">
                <a:solidFill>
                  <a:schemeClr val="bg1"/>
                </a:solidFill>
                <a:latin typeface="Arial" panose="020B0604020202020204" pitchFamily="34" charset="0"/>
                <a:cs typeface="Arial" panose="020B0604020202020204" pitchFamily="34" charset="0"/>
              </a:rPr>
              <a:t>twitter.com</a:t>
            </a:r>
            <a:r>
              <a:rPr lang="en-US" dirty="0">
                <a:solidFill>
                  <a:schemeClr val="bg1"/>
                </a:solidFill>
                <a:latin typeface="Arial" panose="020B0604020202020204" pitchFamily="34" charset="0"/>
                <a:cs typeface="Arial" panose="020B0604020202020204" pitchFamily="34" charset="0"/>
              </a:rPr>
              <a:t>/</a:t>
            </a:r>
            <a:r>
              <a:rPr lang="en-US" dirty="0" err="1">
                <a:solidFill>
                  <a:schemeClr val="bg1"/>
                </a:solidFill>
                <a:latin typeface="Arial" panose="020B0604020202020204" pitchFamily="34" charset="0"/>
                <a:cs typeface="Arial" panose="020B0604020202020204" pitchFamily="34" charset="0"/>
              </a:rPr>
              <a:t>SANSOffensive</a:t>
            </a:r>
            <a:endParaRPr lang="en-US" dirty="0">
              <a:solidFill>
                <a:schemeClr val="bg1"/>
              </a:solidFill>
              <a:latin typeface="Arial" panose="020B0604020202020204" pitchFamily="34" charset="0"/>
              <a:cs typeface="Arial" panose="020B0604020202020204" pitchFamily="34" charset="0"/>
            </a:endParaRPr>
          </a:p>
          <a:p>
            <a:pPr algn="l"/>
            <a:r>
              <a:rPr lang="en-US" dirty="0">
                <a:solidFill>
                  <a:schemeClr val="bg1"/>
                </a:solidFill>
                <a:latin typeface="Arial" panose="020B0604020202020204" pitchFamily="34" charset="0"/>
                <a:cs typeface="Arial" panose="020B0604020202020204" pitchFamily="34" charset="0"/>
              </a:rPr>
              <a:t>YouTube: </a:t>
            </a:r>
            <a:r>
              <a:rPr lang="en-US" dirty="0" err="1">
                <a:solidFill>
                  <a:schemeClr val="bg1"/>
                </a:solidFill>
                <a:latin typeface="Arial" panose="020B0604020202020204" pitchFamily="34" charset="0"/>
                <a:cs typeface="Arial" panose="020B0604020202020204" pitchFamily="34" charset="0"/>
              </a:rPr>
              <a:t>youtube.com</a:t>
            </a:r>
            <a:r>
              <a:rPr lang="en-US" dirty="0">
                <a:solidFill>
                  <a:schemeClr val="bg1"/>
                </a:solidFill>
                <a:latin typeface="Arial" panose="020B0604020202020204" pitchFamily="34" charset="0"/>
                <a:cs typeface="Arial" panose="020B0604020202020204" pitchFamily="34" charset="0"/>
              </a:rPr>
              <a:t>/c/</a:t>
            </a:r>
            <a:r>
              <a:rPr lang="en-US" dirty="0" err="1">
                <a:solidFill>
                  <a:schemeClr val="bg1"/>
                </a:solidFill>
                <a:latin typeface="Arial" panose="020B0604020202020204" pitchFamily="34" charset="0"/>
                <a:cs typeface="Arial" panose="020B0604020202020204" pitchFamily="34" charset="0"/>
              </a:rPr>
              <a:t>sansoffensiveoperations</a:t>
            </a:r>
            <a:endParaRPr lang="en-US" dirty="0">
              <a:solidFill>
                <a:schemeClr val="bg1"/>
              </a:solidFill>
              <a:latin typeface="Arial" panose="020B0604020202020204" pitchFamily="34" charset="0"/>
              <a:cs typeface="Arial" panose="020B0604020202020204" pitchFamily="34" charset="0"/>
            </a:endParaRPr>
          </a:p>
          <a:p>
            <a:pPr algn="l"/>
            <a:r>
              <a:rPr lang="en-US" dirty="0">
                <a:solidFill>
                  <a:schemeClr val="bg1"/>
                </a:solidFill>
                <a:latin typeface="Arial" panose="020B0604020202020204" pitchFamily="34" charset="0"/>
                <a:cs typeface="Arial" panose="020B0604020202020204" pitchFamily="34" charset="0"/>
              </a:rPr>
              <a:t>LinkedIn: </a:t>
            </a:r>
            <a:r>
              <a:rPr lang="en-US" dirty="0" err="1">
                <a:solidFill>
                  <a:schemeClr val="bg1"/>
                </a:solidFill>
                <a:latin typeface="Arial" panose="020B0604020202020204" pitchFamily="34" charset="0"/>
                <a:cs typeface="Arial" panose="020B0604020202020204" pitchFamily="34" charset="0"/>
              </a:rPr>
              <a:t>linkedin.com</a:t>
            </a:r>
            <a:r>
              <a:rPr lang="en-US" dirty="0">
                <a:solidFill>
                  <a:schemeClr val="bg1"/>
                </a:solidFill>
                <a:latin typeface="Arial" panose="020B0604020202020204" pitchFamily="34" charset="0"/>
                <a:cs typeface="Arial" panose="020B0604020202020204" pitchFamily="34" charset="0"/>
              </a:rPr>
              <a:t>/showcase/sans-offensive-operations/</a:t>
            </a:r>
          </a:p>
        </p:txBody>
      </p:sp>
    </p:spTree>
    <p:extLst>
      <p:ext uri="{BB962C8B-B14F-4D97-AF65-F5344CB8AC3E}">
        <p14:creationId xmlns:p14="http://schemas.microsoft.com/office/powerpoint/2010/main" val="104523779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Why C#</a:t>
            </a:r>
          </a:p>
        </p:txBody>
      </p:sp>
      <p:pic>
        <p:nvPicPr>
          <p:cNvPr id="20" name="Picture 14" descr="ᐈ Gates of heaven stock images, Royalty Free pearly gates pics | download  on Depositphotos®">
            <a:extLst>
              <a:ext uri="{FF2B5EF4-FFF2-40B4-BE49-F238E27FC236}">
                <a16:creationId xmlns:a16="http://schemas.microsoft.com/office/drawing/2014/main" id="{8D782FC8-C24D-464A-9E10-3BAAB432A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5" y="1604325"/>
            <a:ext cx="5059866" cy="319614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ronPython Archives - Dev Leader Dev Leader">
            <a:extLst>
              <a:ext uri="{FF2B5EF4-FFF2-40B4-BE49-F238E27FC236}">
                <a16:creationId xmlns:a16="http://schemas.microsoft.com/office/drawing/2014/main" id="{B1841848-4DE7-4183-85B8-25567C2577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7553" y="1892828"/>
            <a:ext cx="2171455" cy="4800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GitHub - boo-lang/boo: The Boo Programming Language.">
            <a:extLst>
              <a:ext uri="{FF2B5EF4-FFF2-40B4-BE49-F238E27FC236}">
                <a16:creationId xmlns:a16="http://schemas.microsoft.com/office/drawing/2014/main" id="{448DBBA5-E571-4D31-92A0-6EDAF2FE20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3457" y="3087557"/>
            <a:ext cx="919823" cy="91982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Community Highlights: IronRuby | Riding Rails">
            <a:extLst>
              <a:ext uri="{FF2B5EF4-FFF2-40B4-BE49-F238E27FC236}">
                <a16:creationId xmlns:a16="http://schemas.microsoft.com/office/drawing/2014/main" id="{40AA2240-A35C-4B56-B301-188BC70FA8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3350" y="1769155"/>
            <a:ext cx="2494577" cy="717191"/>
          </a:xfrm>
          <a:prstGeom prst="rect">
            <a:avLst/>
          </a:prstGeom>
          <a:noFill/>
          <a:extLst>
            <a:ext uri="{909E8E84-426E-40DD-AFC4-6F175D3DCCD1}">
              <a14:hiddenFill xmlns:a14="http://schemas.microsoft.com/office/drawing/2010/main">
                <a:solidFill>
                  <a:srgbClr val="FFFFFF"/>
                </a:solidFill>
              </a14:hiddenFill>
            </a:ext>
          </a:extLst>
        </p:spPr>
      </p:pic>
      <p:pic>
        <p:nvPicPr>
          <p:cNvPr id="24" name="Content Placeholder 6">
            <a:extLst>
              <a:ext uri="{FF2B5EF4-FFF2-40B4-BE49-F238E27FC236}">
                <a16:creationId xmlns:a16="http://schemas.microsoft.com/office/drawing/2014/main" id="{01EEEC1D-9357-4C59-A9F3-1C0757B117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36427" y="2087281"/>
            <a:ext cx="1166261" cy="881807"/>
          </a:xfrm>
          <a:prstGeom prst="rect">
            <a:avLst/>
          </a:prstGeom>
        </p:spPr>
      </p:pic>
      <p:pic>
        <p:nvPicPr>
          <p:cNvPr id="25" name="Picture 16" descr="40% OFF C# Development Fundamentals Learning Path | Pluralsight">
            <a:extLst>
              <a:ext uri="{FF2B5EF4-FFF2-40B4-BE49-F238E27FC236}">
                <a16:creationId xmlns:a16="http://schemas.microsoft.com/office/drawing/2014/main" id="{A8A41D40-EB39-47B8-A277-B9959F5566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53110" y="1896106"/>
            <a:ext cx="1532893" cy="153289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8" descr="Dot Net Framework : l'habilité de répondre aux besoins de développement">
            <a:extLst>
              <a:ext uri="{FF2B5EF4-FFF2-40B4-BE49-F238E27FC236}">
                <a16:creationId xmlns:a16="http://schemas.microsoft.com/office/drawing/2014/main" id="{8BBE755E-DF15-46C3-BC93-F9593FBBBAB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9829" y="2087281"/>
            <a:ext cx="2300467" cy="106175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0" descr="GitHub - byt3bl33d3r/SILENTTRINITY: An asynchronous, collaborative  post-exploitation agent powered by Python and .NET's DLR">
            <a:extLst>
              <a:ext uri="{FF2B5EF4-FFF2-40B4-BE49-F238E27FC236}">
                <a16:creationId xmlns:a16="http://schemas.microsoft.com/office/drawing/2014/main" id="{0EC8CD9E-AA46-49D6-8ABF-F4C8AB33B87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05373" y="3202400"/>
            <a:ext cx="1300399" cy="130039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C0F4DA9-BC46-4218-89C0-1162287F14CF}"/>
              </a:ext>
            </a:extLst>
          </p:cNvPr>
          <p:cNvSpPr txBox="1"/>
          <p:nvPr/>
        </p:nvSpPr>
        <p:spPr>
          <a:xfrm>
            <a:off x="9426458" y="2796484"/>
            <a:ext cx="1484529" cy="369332"/>
          </a:xfrm>
          <a:prstGeom prst="rect">
            <a:avLst/>
          </a:prstGeom>
          <a:noFill/>
        </p:spPr>
        <p:txBody>
          <a:bodyPr wrap="square" rtlCol="0">
            <a:spAutoFit/>
          </a:bodyPr>
          <a:lstStyle/>
          <a:p>
            <a:r>
              <a:rPr lang="nl-BE" dirty="0">
                <a:solidFill>
                  <a:schemeClr val="bg1"/>
                </a:solidFill>
              </a:rPr>
              <a:t>Shoutout to</a:t>
            </a:r>
          </a:p>
        </p:txBody>
      </p:sp>
    </p:spTree>
    <p:extLst>
      <p:ext uri="{BB962C8B-B14F-4D97-AF65-F5344CB8AC3E}">
        <p14:creationId xmlns:p14="http://schemas.microsoft.com/office/powerpoint/2010/main" val="37868832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nodeType="clickEffect">
                                  <p:stCondLst>
                                    <p:cond delay="0"/>
                                  </p:stCondLst>
                                  <p:childTnLst>
                                    <p:animEffect transition="out" filter="wipe(down)">
                                      <p:cBhvr>
                                        <p:cTn id="6" dur="180" accel="50000">
                                          <p:stCondLst>
                                            <p:cond delay="1820"/>
                                          </p:stCondLst>
                                        </p:cTn>
                                        <p:tgtEl>
                                          <p:spTgt spid="24"/>
                                        </p:tgtEl>
                                      </p:cBhvr>
                                    </p:animEffect>
                                    <p:anim calcmode="lin" valueType="num">
                                      <p:cBhvr>
                                        <p:cTn id="7" dur="1822" tmFilter="0,0; 0.14,0.31; 0.43,0.73; 0.71,0.91; 1.0,1.0">
                                          <p:stCondLst>
                                            <p:cond delay="0"/>
                                          </p:stCondLst>
                                        </p:cTn>
                                        <p:tgtEl>
                                          <p:spTgt spid="24"/>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24"/>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2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2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2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2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24"/>
                                        </p:tgtEl>
                                        <p:attrNameLst>
                                          <p:attrName>ppt_y</p:attrName>
                                        </p:attrNameLst>
                                      </p:cBhvr>
                                      <p:tavLst>
                                        <p:tav tm="0">
                                          <p:val>
                                            <p:strVal val="ppt_y"/>
                                          </p:val>
                                        </p:tav>
                                        <p:tav tm="100000">
                                          <p:val>
                                            <p:strVal val="ppt_y+ppt_h"/>
                                          </p:val>
                                        </p:tav>
                                      </p:tavLst>
                                    </p:anim>
                                    <p:animScale>
                                      <p:cBhvr>
                                        <p:cTn id="14" dur="26">
                                          <p:stCondLst>
                                            <p:cond delay="620"/>
                                          </p:stCondLst>
                                        </p:cTn>
                                        <p:tgtEl>
                                          <p:spTgt spid="24"/>
                                        </p:tgtEl>
                                      </p:cBhvr>
                                      <p:to x="100000" y="60000"/>
                                    </p:animScale>
                                    <p:animScale>
                                      <p:cBhvr>
                                        <p:cTn id="15" dur="166" decel="50000">
                                          <p:stCondLst>
                                            <p:cond delay="646"/>
                                          </p:stCondLst>
                                        </p:cTn>
                                        <p:tgtEl>
                                          <p:spTgt spid="24"/>
                                        </p:tgtEl>
                                      </p:cBhvr>
                                      <p:to x="100000" y="100000"/>
                                    </p:animScale>
                                    <p:animScale>
                                      <p:cBhvr>
                                        <p:cTn id="16" dur="26">
                                          <p:stCondLst>
                                            <p:cond delay="1312"/>
                                          </p:stCondLst>
                                        </p:cTn>
                                        <p:tgtEl>
                                          <p:spTgt spid="24"/>
                                        </p:tgtEl>
                                      </p:cBhvr>
                                      <p:to x="100000" y="80000"/>
                                    </p:animScale>
                                    <p:animScale>
                                      <p:cBhvr>
                                        <p:cTn id="17" dur="166" decel="50000">
                                          <p:stCondLst>
                                            <p:cond delay="1338"/>
                                          </p:stCondLst>
                                        </p:cTn>
                                        <p:tgtEl>
                                          <p:spTgt spid="24"/>
                                        </p:tgtEl>
                                      </p:cBhvr>
                                      <p:to x="100000" y="100000"/>
                                    </p:animScale>
                                    <p:animScale>
                                      <p:cBhvr>
                                        <p:cTn id="18" dur="26">
                                          <p:stCondLst>
                                            <p:cond delay="1642"/>
                                          </p:stCondLst>
                                        </p:cTn>
                                        <p:tgtEl>
                                          <p:spTgt spid="24"/>
                                        </p:tgtEl>
                                      </p:cBhvr>
                                      <p:to x="100000" y="90000"/>
                                    </p:animScale>
                                    <p:animScale>
                                      <p:cBhvr>
                                        <p:cTn id="19" dur="166" decel="50000">
                                          <p:stCondLst>
                                            <p:cond delay="1668"/>
                                          </p:stCondLst>
                                        </p:cTn>
                                        <p:tgtEl>
                                          <p:spTgt spid="24"/>
                                        </p:tgtEl>
                                      </p:cBhvr>
                                      <p:to x="100000" y="100000"/>
                                    </p:animScale>
                                    <p:animScale>
                                      <p:cBhvr>
                                        <p:cTn id="20" dur="26">
                                          <p:stCondLst>
                                            <p:cond delay="1808"/>
                                          </p:stCondLst>
                                        </p:cTn>
                                        <p:tgtEl>
                                          <p:spTgt spid="24"/>
                                        </p:tgtEl>
                                      </p:cBhvr>
                                      <p:to x="100000" y="95000"/>
                                    </p:animScale>
                                    <p:animScale>
                                      <p:cBhvr>
                                        <p:cTn id="21" dur="166" decel="50000">
                                          <p:stCondLst>
                                            <p:cond delay="1834"/>
                                          </p:stCondLst>
                                        </p:cTn>
                                        <p:tgtEl>
                                          <p:spTgt spid="24"/>
                                        </p:tgtEl>
                                      </p:cBhvr>
                                      <p:to x="100000" y="100000"/>
                                    </p:animScale>
                                    <p:set>
                                      <p:cBhvr>
                                        <p:cTn id="22" dur="1" fill="hold">
                                          <p:stCondLst>
                                            <p:cond delay="1999"/>
                                          </p:stCondLst>
                                        </p:cTn>
                                        <p:tgtEl>
                                          <p:spTgt spid="24"/>
                                        </p:tgtEl>
                                        <p:attrNameLst>
                                          <p:attrName>style.visibility</p:attrName>
                                        </p:attrNameLst>
                                      </p:cBhvr>
                                      <p:to>
                                        <p:strVal val="hidden"/>
                                      </p:to>
                                    </p:set>
                                  </p:childTnLst>
                                </p:cTn>
                              </p:par>
                            </p:childTnLst>
                          </p:cTn>
                        </p:par>
                        <p:par>
                          <p:cTn id="23" fill="hold">
                            <p:stCondLst>
                              <p:cond delay="2000"/>
                            </p:stCondLst>
                            <p:childTnLst>
                              <p:par>
                                <p:cTn id="24" presetID="1" presetClass="entr" presetSubtype="0"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6"/>
                                        </p:tgtEl>
                                        <p:attrNameLst>
                                          <p:attrName>style.visibility</p:attrName>
                                        </p:attrNameLst>
                                      </p:cBhvr>
                                      <p:to>
                                        <p:strVal val="hidden"/>
                                      </p:to>
                                    </p:set>
                                  </p:childTnLst>
                                </p:cTn>
                              </p:par>
                            </p:childTnLst>
                          </p:cTn>
                        </p:par>
                        <p:par>
                          <p:cTn id="49" fill="hold">
                            <p:stCondLst>
                              <p:cond delay="0"/>
                            </p:stCondLst>
                            <p:childTnLst>
                              <p:par>
                                <p:cTn id="50" presetID="2" presetClass="entr" presetSubtype="4" fill="hold" nodeType="after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500" fill="hold"/>
                                        <p:tgtEl>
                                          <p:spTgt spid="25"/>
                                        </p:tgtEl>
                                        <p:attrNameLst>
                                          <p:attrName>ppt_x</p:attrName>
                                        </p:attrNameLst>
                                      </p:cBhvr>
                                      <p:tavLst>
                                        <p:tav tm="0">
                                          <p:val>
                                            <p:strVal val="#ppt_x"/>
                                          </p:val>
                                        </p:tav>
                                        <p:tav tm="100000">
                                          <p:val>
                                            <p:strVal val="#ppt_x"/>
                                          </p:val>
                                        </p:tav>
                                      </p:tavLst>
                                    </p:anim>
                                    <p:anim calcmode="lin" valueType="num">
                                      <p:cBhvr additive="base">
                                        <p:cTn id="5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What is reflection?</a:t>
            </a:r>
          </a:p>
        </p:txBody>
      </p:sp>
      <p:sp>
        <p:nvSpPr>
          <p:cNvPr id="12" name="Rectangle 7">
            <a:extLst>
              <a:ext uri="{FF2B5EF4-FFF2-40B4-BE49-F238E27FC236}">
                <a16:creationId xmlns:a16="http://schemas.microsoft.com/office/drawing/2014/main" id="{C29A2518-B8B1-402B-9095-BEB68BFBE772}"/>
              </a:ext>
            </a:extLst>
          </p:cNvPr>
          <p:cNvSpPr/>
          <p:nvPr/>
        </p:nvSpPr>
        <p:spPr>
          <a:xfrm>
            <a:off x="527381" y="1956954"/>
            <a:ext cx="3456384" cy="4510591"/>
          </a:xfrm>
          <a:custGeom>
            <a:avLst/>
            <a:gdLst>
              <a:gd name="connsiteX0" fmla="*/ 0 w 2592288"/>
              <a:gd name="connsiteY0" fmla="*/ 0 h 1800200"/>
              <a:gd name="connsiteX1" fmla="*/ 2592288 w 2592288"/>
              <a:gd name="connsiteY1" fmla="*/ 0 h 1800200"/>
              <a:gd name="connsiteX2" fmla="*/ 2592288 w 2592288"/>
              <a:gd name="connsiteY2" fmla="*/ 1800200 h 1800200"/>
              <a:gd name="connsiteX3" fmla="*/ 0 w 2592288"/>
              <a:gd name="connsiteY3" fmla="*/ 1800200 h 1800200"/>
              <a:gd name="connsiteX4" fmla="*/ 0 w 2592288"/>
              <a:gd name="connsiteY4" fmla="*/ 0 h 1800200"/>
              <a:gd name="connsiteX0" fmla="*/ 0 w 2592288"/>
              <a:gd name="connsiteY0" fmla="*/ 0 h 2023225"/>
              <a:gd name="connsiteX1" fmla="*/ 2592288 w 2592288"/>
              <a:gd name="connsiteY1" fmla="*/ 0 h 2023225"/>
              <a:gd name="connsiteX2" fmla="*/ 2592288 w 2592288"/>
              <a:gd name="connsiteY2" fmla="*/ 1800200 h 2023225"/>
              <a:gd name="connsiteX3" fmla="*/ 0 w 2592288"/>
              <a:gd name="connsiteY3" fmla="*/ 2023225 h 2023225"/>
              <a:gd name="connsiteX4" fmla="*/ 0 w 2592288"/>
              <a:gd name="connsiteY4" fmla="*/ 0 h 2023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288" h="2023225">
                <a:moveTo>
                  <a:pt x="0" y="0"/>
                </a:moveTo>
                <a:lnTo>
                  <a:pt x="2592288" y="0"/>
                </a:lnTo>
                <a:lnTo>
                  <a:pt x="2592288" y="1800200"/>
                </a:lnTo>
                <a:lnTo>
                  <a:pt x="0" y="202322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400">
              <a:latin typeface="Calibri" panose="020F0502020204030204" pitchFamily="34" charset="0"/>
              <a:cs typeface="Calibri" panose="020F0502020204030204" pitchFamily="34" charset="0"/>
            </a:endParaRPr>
          </a:p>
        </p:txBody>
      </p:sp>
      <p:sp>
        <p:nvSpPr>
          <p:cNvPr id="13" name="Oval 12">
            <a:extLst>
              <a:ext uri="{FF2B5EF4-FFF2-40B4-BE49-F238E27FC236}">
                <a16:creationId xmlns:a16="http://schemas.microsoft.com/office/drawing/2014/main" id="{A1874EA8-A142-4273-B3A6-EC7F6D791E90}"/>
              </a:ext>
            </a:extLst>
          </p:cNvPr>
          <p:cNvSpPr/>
          <p:nvPr/>
        </p:nvSpPr>
        <p:spPr>
          <a:xfrm>
            <a:off x="1579144" y="1508788"/>
            <a:ext cx="1342553" cy="1342553"/>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400">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9B13FBAC-5800-48CA-B83E-7BDA9A2ACCE9}"/>
              </a:ext>
            </a:extLst>
          </p:cNvPr>
          <p:cNvSpPr/>
          <p:nvPr/>
        </p:nvSpPr>
        <p:spPr>
          <a:xfrm>
            <a:off x="527381" y="2826609"/>
            <a:ext cx="3456384" cy="379656"/>
          </a:xfrm>
          <a:prstGeom prst="rect">
            <a:avLst/>
          </a:prstGeom>
        </p:spPr>
        <p:txBody>
          <a:bodyPr wrap="square">
            <a:spAutoFit/>
          </a:bodyPr>
          <a:lstStyle/>
          <a:p>
            <a:pPr marL="1068891" indent="-713300" algn="ctr"/>
            <a:r>
              <a:rPr lang="en-US" sz="1867" b="1" dirty="0">
                <a:solidFill>
                  <a:schemeClr val="bg1"/>
                </a:solidFill>
                <a:latin typeface="Calibri" panose="020F0502020204030204" pitchFamily="34" charset="0"/>
                <a:cs typeface="Calibri" panose="020F0502020204030204" pitchFamily="34" charset="0"/>
              </a:rPr>
              <a:t>Wikipedia </a:t>
            </a:r>
          </a:p>
        </p:txBody>
      </p:sp>
      <p:sp>
        <p:nvSpPr>
          <p:cNvPr id="15" name="TextBox 14">
            <a:extLst>
              <a:ext uri="{FF2B5EF4-FFF2-40B4-BE49-F238E27FC236}">
                <a16:creationId xmlns:a16="http://schemas.microsoft.com/office/drawing/2014/main" id="{0E34AD2E-255E-4EC2-B345-783FF54EFE32}"/>
              </a:ext>
            </a:extLst>
          </p:cNvPr>
          <p:cNvSpPr txBox="1"/>
          <p:nvPr/>
        </p:nvSpPr>
        <p:spPr>
          <a:xfrm>
            <a:off x="527380" y="3133875"/>
            <a:ext cx="3434315" cy="2350002"/>
          </a:xfrm>
          <a:prstGeom prst="rect">
            <a:avLst/>
          </a:prstGeom>
          <a:noFill/>
        </p:spPr>
        <p:txBody>
          <a:bodyPr wrap="square" rtlCol="0">
            <a:spAutoFit/>
          </a:bodyPr>
          <a:lstStyle>
            <a:defPPr>
              <a:defRPr lang="en-US"/>
            </a:defPPr>
            <a:lvl1pPr algn="ctr">
              <a:defRPr sz="1100">
                <a:latin typeface="Avenir Book" panose="02000503020000020003" pitchFamily="2" charset="0"/>
              </a:defRPr>
            </a:lvl1pPr>
          </a:lstStyle>
          <a:p>
            <a:pPr algn="l"/>
            <a:r>
              <a:rPr lang="en-US" sz="1467" dirty="0">
                <a:solidFill>
                  <a:schemeClr val="bg1"/>
                </a:solidFill>
                <a:latin typeface="Calibri" panose="020F0502020204030204" pitchFamily="34" charset="0"/>
                <a:cs typeface="Calibri" panose="020F0502020204030204" pitchFamily="34" charset="0"/>
              </a:rPr>
              <a:t>In </a:t>
            </a:r>
            <a:r>
              <a:rPr lang="en-US" sz="1467" dirty="0">
                <a:solidFill>
                  <a:schemeClr val="bg1"/>
                </a:solidFill>
                <a:latin typeface="Calibri" panose="020F0502020204030204" pitchFamily="34" charset="0"/>
                <a:cs typeface="Calibri" panose="020F0502020204030204" pitchFamily="34" charset="0"/>
                <a:hlinkClick r:id="rId3" tooltip="Computer science">
                  <a:extLst>
                    <a:ext uri="{A12FA001-AC4F-418D-AE19-62706E023703}">
                      <ahyp:hlinkClr xmlns:ahyp="http://schemas.microsoft.com/office/drawing/2018/hyperlinkcolor" val="tx"/>
                    </a:ext>
                  </a:extLst>
                </a:hlinkClick>
              </a:rPr>
              <a:t>computer science</a:t>
            </a:r>
            <a:r>
              <a:rPr lang="en-US" sz="1467" dirty="0">
                <a:solidFill>
                  <a:schemeClr val="bg1"/>
                </a:solidFill>
                <a:latin typeface="Calibri" panose="020F0502020204030204" pitchFamily="34" charset="0"/>
                <a:cs typeface="Calibri" panose="020F0502020204030204" pitchFamily="34" charset="0"/>
              </a:rPr>
              <a:t>, reflection programming is the ability of a </a:t>
            </a:r>
            <a:r>
              <a:rPr lang="en-US" sz="1467" dirty="0">
                <a:solidFill>
                  <a:schemeClr val="bg1"/>
                </a:solidFill>
                <a:latin typeface="Calibri" panose="020F0502020204030204" pitchFamily="34" charset="0"/>
                <a:cs typeface="Calibri" panose="020F0502020204030204" pitchFamily="34" charset="0"/>
                <a:hlinkClick r:id="rId4" tooltip="Process (computing)">
                  <a:extLst>
                    <a:ext uri="{A12FA001-AC4F-418D-AE19-62706E023703}">
                      <ahyp:hlinkClr xmlns:ahyp="http://schemas.microsoft.com/office/drawing/2018/hyperlinkcolor" val="tx"/>
                    </a:ext>
                  </a:extLst>
                </a:hlinkClick>
              </a:rPr>
              <a:t>process</a:t>
            </a:r>
            <a:r>
              <a:rPr lang="en-US" sz="1467" dirty="0">
                <a:solidFill>
                  <a:schemeClr val="bg1"/>
                </a:solidFill>
                <a:latin typeface="Calibri" panose="020F0502020204030204" pitchFamily="34" charset="0"/>
                <a:cs typeface="Calibri" panose="020F0502020204030204" pitchFamily="34" charset="0"/>
              </a:rPr>
              <a:t> to examine, </a:t>
            </a:r>
            <a:r>
              <a:rPr lang="en-US" sz="1467" dirty="0">
                <a:solidFill>
                  <a:schemeClr val="bg1"/>
                </a:solidFill>
                <a:latin typeface="Calibri" panose="020F0502020204030204" pitchFamily="34" charset="0"/>
                <a:cs typeface="Calibri" panose="020F0502020204030204" pitchFamily="34" charset="0"/>
                <a:hlinkClick r:id="rId5" tooltip="Introspection (computer science)">
                  <a:extLst>
                    <a:ext uri="{A12FA001-AC4F-418D-AE19-62706E023703}">
                      <ahyp:hlinkClr xmlns:ahyp="http://schemas.microsoft.com/office/drawing/2018/hyperlinkcolor" val="tx"/>
                    </a:ext>
                  </a:extLst>
                </a:hlinkClick>
              </a:rPr>
              <a:t>introspect</a:t>
            </a:r>
            <a:r>
              <a:rPr lang="en-US" sz="1467" dirty="0">
                <a:solidFill>
                  <a:schemeClr val="bg1"/>
                </a:solidFill>
                <a:latin typeface="Calibri" panose="020F0502020204030204" pitchFamily="34" charset="0"/>
                <a:cs typeface="Calibri" panose="020F0502020204030204" pitchFamily="34" charset="0"/>
              </a:rPr>
              <a:t>, and modify its own structure and behavior.</a:t>
            </a:r>
            <a:br>
              <a:rPr lang="en-US" sz="1467" dirty="0">
                <a:solidFill>
                  <a:schemeClr val="bg1"/>
                </a:solidFill>
                <a:latin typeface="Calibri" panose="020F0502020204030204" pitchFamily="34" charset="0"/>
                <a:cs typeface="Calibri" panose="020F0502020204030204" pitchFamily="34" charset="0"/>
              </a:rPr>
            </a:br>
            <a:br>
              <a:rPr lang="en-US" sz="1467" dirty="0">
                <a:solidFill>
                  <a:schemeClr val="bg1"/>
                </a:solidFill>
                <a:latin typeface="Calibri" panose="020F0502020204030204" pitchFamily="34" charset="0"/>
                <a:cs typeface="Calibri" panose="020F0502020204030204" pitchFamily="34" charset="0"/>
              </a:rPr>
            </a:br>
            <a:br>
              <a:rPr lang="en-US" sz="1467" dirty="0">
                <a:solidFill>
                  <a:schemeClr val="bg1"/>
                </a:solidFill>
                <a:latin typeface="Calibri" panose="020F0502020204030204" pitchFamily="34" charset="0"/>
                <a:cs typeface="Calibri" panose="020F0502020204030204" pitchFamily="34" charset="0"/>
              </a:rPr>
            </a:br>
            <a:r>
              <a:rPr lang="en-US" sz="1467" dirty="0">
                <a:solidFill>
                  <a:schemeClr val="bg1"/>
                </a:solidFill>
                <a:latin typeface="Calibri" panose="020F0502020204030204" pitchFamily="34" charset="0"/>
                <a:cs typeface="Calibri" panose="020F0502020204030204" pitchFamily="34" charset="0"/>
              </a:rPr>
              <a:t>A language supporting reflection provides a number of features available at runtime that would otherwise be difficult to accomplish in a lower-level language. </a:t>
            </a:r>
          </a:p>
        </p:txBody>
      </p:sp>
      <p:sp>
        <p:nvSpPr>
          <p:cNvPr id="16" name="Rectangle 7">
            <a:extLst>
              <a:ext uri="{FF2B5EF4-FFF2-40B4-BE49-F238E27FC236}">
                <a16:creationId xmlns:a16="http://schemas.microsoft.com/office/drawing/2014/main" id="{4F7700EB-7ADC-4357-AED5-17837E280D74}"/>
              </a:ext>
            </a:extLst>
          </p:cNvPr>
          <p:cNvSpPr/>
          <p:nvPr/>
        </p:nvSpPr>
        <p:spPr>
          <a:xfrm>
            <a:off x="4367187" y="1956953"/>
            <a:ext cx="3456384" cy="3969961"/>
          </a:xfrm>
          <a:custGeom>
            <a:avLst/>
            <a:gdLst>
              <a:gd name="connsiteX0" fmla="*/ 0 w 2592288"/>
              <a:gd name="connsiteY0" fmla="*/ 0 h 1800200"/>
              <a:gd name="connsiteX1" fmla="*/ 2592288 w 2592288"/>
              <a:gd name="connsiteY1" fmla="*/ 0 h 1800200"/>
              <a:gd name="connsiteX2" fmla="*/ 2592288 w 2592288"/>
              <a:gd name="connsiteY2" fmla="*/ 1800200 h 1800200"/>
              <a:gd name="connsiteX3" fmla="*/ 0 w 2592288"/>
              <a:gd name="connsiteY3" fmla="*/ 1800200 h 1800200"/>
              <a:gd name="connsiteX4" fmla="*/ 0 w 2592288"/>
              <a:gd name="connsiteY4" fmla="*/ 0 h 1800200"/>
              <a:gd name="connsiteX0" fmla="*/ 0 w 2592288"/>
              <a:gd name="connsiteY0" fmla="*/ 0 h 2023225"/>
              <a:gd name="connsiteX1" fmla="*/ 2592288 w 2592288"/>
              <a:gd name="connsiteY1" fmla="*/ 0 h 2023225"/>
              <a:gd name="connsiteX2" fmla="*/ 2592288 w 2592288"/>
              <a:gd name="connsiteY2" fmla="*/ 1800200 h 2023225"/>
              <a:gd name="connsiteX3" fmla="*/ 0 w 2592288"/>
              <a:gd name="connsiteY3" fmla="*/ 2023225 h 2023225"/>
              <a:gd name="connsiteX4" fmla="*/ 0 w 2592288"/>
              <a:gd name="connsiteY4" fmla="*/ 0 h 2023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288" h="2023225">
                <a:moveTo>
                  <a:pt x="0" y="0"/>
                </a:moveTo>
                <a:lnTo>
                  <a:pt x="2592288" y="0"/>
                </a:lnTo>
                <a:lnTo>
                  <a:pt x="2592288" y="1800200"/>
                </a:lnTo>
                <a:lnTo>
                  <a:pt x="0" y="2023225"/>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400">
              <a:latin typeface="Calibri" panose="020F0502020204030204" pitchFamily="34" charset="0"/>
              <a:cs typeface="Calibri" panose="020F0502020204030204" pitchFamily="34" charset="0"/>
            </a:endParaRPr>
          </a:p>
        </p:txBody>
      </p:sp>
      <p:sp>
        <p:nvSpPr>
          <p:cNvPr id="17" name="Oval 16">
            <a:extLst>
              <a:ext uri="{FF2B5EF4-FFF2-40B4-BE49-F238E27FC236}">
                <a16:creationId xmlns:a16="http://schemas.microsoft.com/office/drawing/2014/main" id="{0B9B2422-3622-4B13-A935-7D235D0FF235}"/>
              </a:ext>
            </a:extLst>
          </p:cNvPr>
          <p:cNvSpPr/>
          <p:nvPr/>
        </p:nvSpPr>
        <p:spPr>
          <a:xfrm>
            <a:off x="5425818" y="1508788"/>
            <a:ext cx="1342553" cy="1342553"/>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400" dirty="0">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87620848-0B13-4F3E-9603-7102063F57B7}"/>
              </a:ext>
            </a:extLst>
          </p:cNvPr>
          <p:cNvSpPr/>
          <p:nvPr/>
        </p:nvSpPr>
        <p:spPr>
          <a:xfrm>
            <a:off x="4367187" y="2826609"/>
            <a:ext cx="3264984" cy="379656"/>
          </a:xfrm>
          <a:prstGeom prst="rect">
            <a:avLst/>
          </a:prstGeom>
        </p:spPr>
        <p:txBody>
          <a:bodyPr wrap="square">
            <a:spAutoFit/>
          </a:bodyPr>
          <a:lstStyle/>
          <a:p>
            <a:pPr marL="1068891" indent="-713300" algn="ctr"/>
            <a:r>
              <a:rPr lang="en-US" sz="1867" b="1" dirty="0">
                <a:solidFill>
                  <a:schemeClr val="bg1"/>
                </a:solidFill>
                <a:latin typeface="Calibri" panose="020F0502020204030204" pitchFamily="34" charset="0"/>
                <a:cs typeface="Calibri" panose="020F0502020204030204" pitchFamily="34" charset="0"/>
              </a:rPr>
              <a:t>Microsoft </a:t>
            </a:r>
          </a:p>
        </p:txBody>
      </p:sp>
      <p:sp>
        <p:nvSpPr>
          <p:cNvPr id="19" name="Rectangle 7">
            <a:extLst>
              <a:ext uri="{FF2B5EF4-FFF2-40B4-BE49-F238E27FC236}">
                <a16:creationId xmlns:a16="http://schemas.microsoft.com/office/drawing/2014/main" id="{6AC0DCFF-EF95-4FA0-A43B-1C2797AF5861}"/>
              </a:ext>
            </a:extLst>
          </p:cNvPr>
          <p:cNvSpPr/>
          <p:nvPr/>
        </p:nvSpPr>
        <p:spPr>
          <a:xfrm>
            <a:off x="8213861" y="1956954"/>
            <a:ext cx="3456384" cy="3526923"/>
          </a:xfrm>
          <a:custGeom>
            <a:avLst/>
            <a:gdLst>
              <a:gd name="connsiteX0" fmla="*/ 0 w 2592288"/>
              <a:gd name="connsiteY0" fmla="*/ 0 h 1800200"/>
              <a:gd name="connsiteX1" fmla="*/ 2592288 w 2592288"/>
              <a:gd name="connsiteY1" fmla="*/ 0 h 1800200"/>
              <a:gd name="connsiteX2" fmla="*/ 2592288 w 2592288"/>
              <a:gd name="connsiteY2" fmla="*/ 1800200 h 1800200"/>
              <a:gd name="connsiteX3" fmla="*/ 0 w 2592288"/>
              <a:gd name="connsiteY3" fmla="*/ 1800200 h 1800200"/>
              <a:gd name="connsiteX4" fmla="*/ 0 w 2592288"/>
              <a:gd name="connsiteY4" fmla="*/ 0 h 1800200"/>
              <a:gd name="connsiteX0" fmla="*/ 0 w 2592288"/>
              <a:gd name="connsiteY0" fmla="*/ 0 h 2023225"/>
              <a:gd name="connsiteX1" fmla="*/ 2592288 w 2592288"/>
              <a:gd name="connsiteY1" fmla="*/ 0 h 2023225"/>
              <a:gd name="connsiteX2" fmla="*/ 2592288 w 2592288"/>
              <a:gd name="connsiteY2" fmla="*/ 1800200 h 2023225"/>
              <a:gd name="connsiteX3" fmla="*/ 0 w 2592288"/>
              <a:gd name="connsiteY3" fmla="*/ 2023225 h 2023225"/>
              <a:gd name="connsiteX4" fmla="*/ 0 w 2592288"/>
              <a:gd name="connsiteY4" fmla="*/ 0 h 2023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288" h="2023225">
                <a:moveTo>
                  <a:pt x="0" y="0"/>
                </a:moveTo>
                <a:lnTo>
                  <a:pt x="2592288" y="0"/>
                </a:lnTo>
                <a:lnTo>
                  <a:pt x="2592288" y="1800200"/>
                </a:lnTo>
                <a:lnTo>
                  <a:pt x="0" y="2023225"/>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400" dirty="0">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D28F15DD-5763-4E6D-AFFB-3BC8BE4EEB06}"/>
              </a:ext>
            </a:extLst>
          </p:cNvPr>
          <p:cNvSpPr/>
          <p:nvPr/>
        </p:nvSpPr>
        <p:spPr>
          <a:xfrm>
            <a:off x="8213861" y="2826609"/>
            <a:ext cx="3456384" cy="379656"/>
          </a:xfrm>
          <a:prstGeom prst="rect">
            <a:avLst/>
          </a:prstGeom>
        </p:spPr>
        <p:txBody>
          <a:bodyPr wrap="square">
            <a:spAutoFit/>
          </a:bodyPr>
          <a:lstStyle/>
          <a:p>
            <a:pPr marL="1068891" indent="-713300" algn="ctr"/>
            <a:r>
              <a:rPr lang="en-US" sz="1867" b="1" dirty="0">
                <a:solidFill>
                  <a:schemeClr val="bg1"/>
                </a:solidFill>
                <a:latin typeface="Calibri" panose="020F0502020204030204" pitchFamily="34" charset="0"/>
                <a:cs typeface="Calibri" panose="020F0502020204030204" pitchFamily="34" charset="0"/>
              </a:rPr>
              <a:t>Stack Overflow</a:t>
            </a:r>
          </a:p>
        </p:txBody>
      </p:sp>
      <p:sp>
        <p:nvSpPr>
          <p:cNvPr id="30" name="TextBox 29">
            <a:extLst>
              <a:ext uri="{FF2B5EF4-FFF2-40B4-BE49-F238E27FC236}">
                <a16:creationId xmlns:a16="http://schemas.microsoft.com/office/drawing/2014/main" id="{16C4631E-F183-4396-8123-35487CF5D75F}"/>
              </a:ext>
            </a:extLst>
          </p:cNvPr>
          <p:cNvSpPr txBox="1"/>
          <p:nvPr/>
        </p:nvSpPr>
        <p:spPr>
          <a:xfrm>
            <a:off x="4367185" y="3173163"/>
            <a:ext cx="3456385" cy="2124236"/>
          </a:xfrm>
          <a:prstGeom prst="rect">
            <a:avLst/>
          </a:prstGeom>
          <a:noFill/>
        </p:spPr>
        <p:txBody>
          <a:bodyPr wrap="square" rtlCol="0">
            <a:spAutoFit/>
          </a:bodyPr>
          <a:lstStyle>
            <a:defPPr>
              <a:defRPr lang="en-US"/>
            </a:defPPr>
            <a:lvl1pPr algn="ctr">
              <a:defRPr sz="1100">
                <a:latin typeface="Avenir Book" panose="02000503020000020003" pitchFamily="2" charset="0"/>
              </a:defRPr>
            </a:lvl1pPr>
          </a:lstStyle>
          <a:p>
            <a:pPr algn="l"/>
            <a:r>
              <a:rPr lang="en-US" sz="1467" dirty="0">
                <a:solidFill>
                  <a:schemeClr val="bg1"/>
                </a:solidFill>
                <a:latin typeface="Calibri" panose="020F0502020204030204" pitchFamily="34" charset="0"/>
                <a:cs typeface="Calibri" panose="020F0502020204030204" pitchFamily="34" charset="0"/>
              </a:rPr>
              <a:t>Reflection provides objects that describe assemblies, modules, and types. You can use reflection to </a:t>
            </a:r>
            <a:r>
              <a:rPr lang="en-US" sz="1467" b="1" u="sng" dirty="0">
                <a:solidFill>
                  <a:schemeClr val="bg1"/>
                </a:solidFill>
                <a:latin typeface="Calibri" panose="020F0502020204030204" pitchFamily="34" charset="0"/>
                <a:cs typeface="Calibri" panose="020F0502020204030204" pitchFamily="34" charset="0"/>
              </a:rPr>
              <a:t>dynamically create an instance of a type</a:t>
            </a:r>
            <a:r>
              <a:rPr lang="en-US" sz="1467" dirty="0">
                <a:solidFill>
                  <a:schemeClr val="bg1"/>
                </a:solidFill>
                <a:latin typeface="Calibri" panose="020F0502020204030204" pitchFamily="34" charset="0"/>
                <a:cs typeface="Calibri" panose="020F0502020204030204" pitchFamily="34" charset="0"/>
              </a:rPr>
              <a:t>, bind the type to an existing object, or get the type from an existing object </a:t>
            </a:r>
            <a:r>
              <a:rPr lang="en-US" sz="1467" b="1" u="sng" dirty="0">
                <a:solidFill>
                  <a:schemeClr val="bg1"/>
                </a:solidFill>
                <a:latin typeface="Calibri" panose="020F0502020204030204" pitchFamily="34" charset="0"/>
                <a:cs typeface="Calibri" panose="020F0502020204030204" pitchFamily="34" charset="0"/>
              </a:rPr>
              <a:t>and invoke its methods </a:t>
            </a:r>
            <a:r>
              <a:rPr lang="en-US" sz="1467" dirty="0">
                <a:solidFill>
                  <a:schemeClr val="bg1"/>
                </a:solidFill>
                <a:latin typeface="Calibri" panose="020F0502020204030204" pitchFamily="34" charset="0"/>
                <a:cs typeface="Calibri" panose="020F0502020204030204" pitchFamily="34" charset="0"/>
              </a:rPr>
              <a:t>or access its fields and properties. If you are using attributes in your code, reflection enables you to access them. </a:t>
            </a:r>
          </a:p>
        </p:txBody>
      </p:sp>
      <p:sp>
        <p:nvSpPr>
          <p:cNvPr id="31" name="TextBox 30">
            <a:extLst>
              <a:ext uri="{FF2B5EF4-FFF2-40B4-BE49-F238E27FC236}">
                <a16:creationId xmlns:a16="http://schemas.microsoft.com/office/drawing/2014/main" id="{8065F7D8-DD3E-4DA9-97DD-90D542D32E02}"/>
              </a:ext>
            </a:extLst>
          </p:cNvPr>
          <p:cNvSpPr txBox="1"/>
          <p:nvPr/>
        </p:nvSpPr>
        <p:spPr>
          <a:xfrm>
            <a:off x="8244906" y="3173163"/>
            <a:ext cx="3456385" cy="2575770"/>
          </a:xfrm>
          <a:prstGeom prst="rect">
            <a:avLst/>
          </a:prstGeom>
          <a:noFill/>
        </p:spPr>
        <p:txBody>
          <a:bodyPr wrap="square" rtlCol="0">
            <a:spAutoFit/>
          </a:bodyPr>
          <a:lstStyle>
            <a:defPPr>
              <a:defRPr lang="en-US"/>
            </a:defPPr>
            <a:lvl1pPr algn="ctr">
              <a:defRPr sz="1100">
                <a:latin typeface="Avenir Book" panose="02000503020000020003" pitchFamily="2" charset="0"/>
              </a:defRPr>
            </a:lvl1pPr>
          </a:lstStyle>
          <a:p>
            <a:pPr algn="l" fontAlgn="base"/>
            <a:r>
              <a:rPr lang="en-US" sz="1467" dirty="0">
                <a:solidFill>
                  <a:schemeClr val="bg1"/>
                </a:solidFill>
                <a:latin typeface="Calibri" panose="020F0502020204030204" pitchFamily="34" charset="0"/>
                <a:cs typeface="Calibri" panose="020F0502020204030204" pitchFamily="34" charset="0"/>
              </a:rPr>
              <a:t>Reflection allows you to write code that can inspect various aspects about the code itself.</a:t>
            </a:r>
          </a:p>
          <a:p>
            <a:pPr algn="l" fontAlgn="base"/>
            <a:r>
              <a:rPr lang="en-US" sz="1467" dirty="0">
                <a:solidFill>
                  <a:schemeClr val="bg1"/>
                </a:solidFill>
                <a:latin typeface="Calibri" panose="020F0502020204030204" pitchFamily="34" charset="0"/>
                <a:cs typeface="Calibri" panose="020F0502020204030204" pitchFamily="34" charset="0"/>
              </a:rPr>
              <a:t>It enables you to do simple things like </a:t>
            </a:r>
            <a:r>
              <a:rPr lang="en-US" sz="1467" b="1" u="sng" dirty="0">
                <a:solidFill>
                  <a:schemeClr val="bg1"/>
                </a:solidFill>
                <a:latin typeface="Calibri" panose="020F0502020204030204" pitchFamily="34" charset="0"/>
                <a:cs typeface="Calibri" panose="020F0502020204030204" pitchFamily="34" charset="0"/>
              </a:rPr>
              <a:t>Loading an assembly at runtime</a:t>
            </a:r>
            <a:r>
              <a:rPr lang="en-US" sz="1467" dirty="0">
                <a:solidFill>
                  <a:schemeClr val="bg1"/>
                </a:solidFill>
                <a:latin typeface="Calibri" panose="020F0502020204030204" pitchFamily="34" charset="0"/>
                <a:cs typeface="Calibri" panose="020F0502020204030204" pitchFamily="34" charset="0"/>
              </a:rPr>
              <a:t>, finding a specific class, determining if it matches a given Interface, and </a:t>
            </a:r>
            <a:r>
              <a:rPr lang="en-US" sz="1467" b="1" u="sng" dirty="0">
                <a:solidFill>
                  <a:schemeClr val="bg1"/>
                </a:solidFill>
                <a:latin typeface="Calibri" panose="020F0502020204030204" pitchFamily="34" charset="0"/>
                <a:cs typeface="Calibri" panose="020F0502020204030204" pitchFamily="34" charset="0"/>
              </a:rPr>
              <a:t>invoking certain members dynamically</a:t>
            </a:r>
            <a:r>
              <a:rPr lang="en-US" sz="1467" dirty="0">
                <a:solidFill>
                  <a:schemeClr val="bg1"/>
                </a:solidFill>
                <a:latin typeface="Calibri" panose="020F0502020204030204" pitchFamily="34" charset="0"/>
                <a:cs typeface="Calibri" panose="020F0502020204030204" pitchFamily="34" charset="0"/>
              </a:rPr>
              <a:t>.</a:t>
            </a:r>
          </a:p>
          <a:p>
            <a:pPr algn="l" fontAlgn="base"/>
            <a:endParaRPr lang="en-US" sz="1467" dirty="0">
              <a:solidFill>
                <a:schemeClr val="bg1"/>
              </a:solidFill>
              <a:latin typeface="Calibri" panose="020F0502020204030204" pitchFamily="34" charset="0"/>
              <a:cs typeface="Calibri" panose="020F0502020204030204" pitchFamily="34" charset="0"/>
            </a:endParaRPr>
          </a:p>
          <a:p>
            <a:br>
              <a:rPr lang="en-US" sz="1467" dirty="0">
                <a:solidFill>
                  <a:schemeClr val="bg1"/>
                </a:solidFill>
                <a:latin typeface="Calibri" panose="020F0502020204030204" pitchFamily="34" charset="0"/>
                <a:cs typeface="Calibri" panose="020F0502020204030204" pitchFamily="34" charset="0"/>
              </a:rPr>
            </a:br>
            <a:endParaRPr lang="en-US" sz="1467" dirty="0">
              <a:solidFill>
                <a:schemeClr val="bg1"/>
              </a:solidFill>
              <a:latin typeface="Calibri" panose="020F0502020204030204" pitchFamily="34" charset="0"/>
              <a:cs typeface="Calibri" panose="020F0502020204030204" pitchFamily="34" charset="0"/>
            </a:endParaRPr>
          </a:p>
        </p:txBody>
      </p:sp>
      <p:pic>
        <p:nvPicPr>
          <p:cNvPr id="32" name="Picture 31" descr="My new Arabic blogs in SQL Server 2014 on MSDN Microsoft – DB Cloud TECH">
            <a:extLst>
              <a:ext uri="{FF2B5EF4-FFF2-40B4-BE49-F238E27FC236}">
                <a16:creationId xmlns:a16="http://schemas.microsoft.com/office/drawing/2014/main" id="{E25F24CD-DD69-4D20-BE5A-5855B70C5A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2446" y="1907846"/>
            <a:ext cx="1220269" cy="56362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Afbeeldingsresultaat voor Logo Wikipedia">
            <a:extLst>
              <a:ext uri="{FF2B5EF4-FFF2-40B4-BE49-F238E27FC236}">
                <a16:creationId xmlns:a16="http://schemas.microsoft.com/office/drawing/2014/main" id="{1C1380FF-87D9-4226-9DAA-93314FCFEBC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71531" y="1700809"/>
            <a:ext cx="723456" cy="886199"/>
          </a:xfrm>
          <a:prstGeom prst="rect">
            <a:avLst/>
          </a:prstGeom>
          <a:noFill/>
          <a:extLst>
            <a:ext uri="{909E8E84-426E-40DD-AFC4-6F175D3DCCD1}">
              <a14:hiddenFill xmlns:a14="http://schemas.microsoft.com/office/drawing/2010/main">
                <a:solidFill>
                  <a:srgbClr val="FFFFFF"/>
                </a:solidFill>
              </a14:hiddenFill>
            </a:ext>
          </a:extLst>
        </p:spPr>
      </p:pic>
      <p:sp>
        <p:nvSpPr>
          <p:cNvPr id="35" name="Oval 34">
            <a:extLst>
              <a:ext uri="{FF2B5EF4-FFF2-40B4-BE49-F238E27FC236}">
                <a16:creationId xmlns:a16="http://schemas.microsoft.com/office/drawing/2014/main" id="{5DC852AE-810D-4431-8E5F-DE827C2539BD}"/>
              </a:ext>
            </a:extLst>
          </p:cNvPr>
          <p:cNvSpPr/>
          <p:nvPr/>
        </p:nvSpPr>
        <p:spPr>
          <a:xfrm>
            <a:off x="9267340" y="1508788"/>
            <a:ext cx="1342553" cy="1342553"/>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2400" dirty="0">
              <a:latin typeface="Calibri" panose="020F0502020204030204" pitchFamily="34" charset="0"/>
              <a:cs typeface="Calibri" panose="020F0502020204030204" pitchFamily="34" charset="0"/>
            </a:endParaRPr>
          </a:p>
        </p:txBody>
      </p:sp>
      <p:pic>
        <p:nvPicPr>
          <p:cNvPr id="36" name="Picture 4">
            <a:extLst>
              <a:ext uri="{FF2B5EF4-FFF2-40B4-BE49-F238E27FC236}">
                <a16:creationId xmlns:a16="http://schemas.microsoft.com/office/drawing/2014/main" id="{D57CDE85-3169-49B5-8046-D424AFF221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58964" y="1564256"/>
            <a:ext cx="1159304" cy="1159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12469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Creating the loader</a:t>
            </a:r>
          </a:p>
        </p:txBody>
      </p:sp>
      <p:sp>
        <p:nvSpPr>
          <p:cNvPr id="20" name="Text Placeholder 5">
            <a:extLst>
              <a:ext uri="{FF2B5EF4-FFF2-40B4-BE49-F238E27FC236}">
                <a16:creationId xmlns:a16="http://schemas.microsoft.com/office/drawing/2014/main" id="{504E5D65-306B-4269-B2B0-704A90CEB4BD}"/>
              </a:ext>
            </a:extLst>
          </p:cNvPr>
          <p:cNvSpPr txBox="1">
            <a:spLocks/>
          </p:cNvSpPr>
          <p:nvPr/>
        </p:nvSpPr>
        <p:spPr>
          <a:xfrm>
            <a:off x="596442" y="1126568"/>
            <a:ext cx="9409045" cy="4800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dirty="0">
                <a:solidFill>
                  <a:srgbClr val="C00000"/>
                </a:solidFill>
              </a:rPr>
              <a:t>Loader 1- Ragnaros - “The PoC stage”</a:t>
            </a:r>
          </a:p>
        </p:txBody>
      </p:sp>
      <p:pic>
        <p:nvPicPr>
          <p:cNvPr id="21" name="Picture 2" descr="Ragnaros (tactics) | WoWWiki | Fandom">
            <a:extLst>
              <a:ext uri="{FF2B5EF4-FFF2-40B4-BE49-F238E27FC236}">
                <a16:creationId xmlns:a16="http://schemas.microsoft.com/office/drawing/2014/main" id="{B53489CF-164D-44ED-8A5E-8E52FC78C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108" y="1662344"/>
            <a:ext cx="3501296" cy="4777597"/>
          </a:xfrm>
          <a:prstGeom prst="rect">
            <a:avLst/>
          </a:prstGeom>
          <a:noFill/>
          <a:extLst>
            <a:ext uri="{909E8E84-426E-40DD-AFC4-6F175D3DCCD1}">
              <a14:hiddenFill xmlns:a14="http://schemas.microsoft.com/office/drawing/2010/main">
                <a:solidFill>
                  <a:srgbClr val="FFFFFF"/>
                </a:solidFill>
              </a14:hiddenFill>
            </a:ext>
          </a:extLst>
        </p:spPr>
      </p:pic>
      <p:pic>
        <p:nvPicPr>
          <p:cNvPr id="22" name="Graphic 21">
            <a:extLst>
              <a:ext uri="{FF2B5EF4-FFF2-40B4-BE49-F238E27FC236}">
                <a16:creationId xmlns:a16="http://schemas.microsoft.com/office/drawing/2014/main" id="{611754A6-5466-4A13-A0AA-9B11D43768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6883" y="1662344"/>
            <a:ext cx="4518604" cy="4518604"/>
          </a:xfrm>
          <a:prstGeom prst="rect">
            <a:avLst/>
          </a:prstGeom>
        </p:spPr>
      </p:pic>
      <p:pic>
        <p:nvPicPr>
          <p:cNvPr id="23" name="Graphic 22">
            <a:extLst>
              <a:ext uri="{FF2B5EF4-FFF2-40B4-BE49-F238E27FC236}">
                <a16:creationId xmlns:a16="http://schemas.microsoft.com/office/drawing/2014/main" id="{77B4E2C5-0957-49B0-9C55-A923A530DF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32173" y="2614010"/>
            <a:ext cx="996029" cy="996029"/>
          </a:xfrm>
          <a:prstGeom prst="rect">
            <a:avLst/>
          </a:prstGeom>
        </p:spPr>
      </p:pic>
      <p:pic>
        <p:nvPicPr>
          <p:cNvPr id="24" name="Graphic 23">
            <a:extLst>
              <a:ext uri="{FF2B5EF4-FFF2-40B4-BE49-F238E27FC236}">
                <a16:creationId xmlns:a16="http://schemas.microsoft.com/office/drawing/2014/main" id="{CEA65D5C-E012-414B-AB93-65ED56B518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3834" y="2614010"/>
            <a:ext cx="996029" cy="996029"/>
          </a:xfrm>
          <a:prstGeom prst="rect">
            <a:avLst/>
          </a:prstGeom>
        </p:spPr>
      </p:pic>
      <p:sp>
        <p:nvSpPr>
          <p:cNvPr id="25" name="Arrow: Right 24">
            <a:extLst>
              <a:ext uri="{FF2B5EF4-FFF2-40B4-BE49-F238E27FC236}">
                <a16:creationId xmlns:a16="http://schemas.microsoft.com/office/drawing/2014/main" id="{2C54C684-E8DE-4EF5-9EC3-4824AB7DE1AE}"/>
              </a:ext>
            </a:extLst>
          </p:cNvPr>
          <p:cNvSpPr/>
          <p:nvPr/>
        </p:nvSpPr>
        <p:spPr>
          <a:xfrm>
            <a:off x="6927190" y="2871997"/>
            <a:ext cx="1797656" cy="48005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t>Reflection</a:t>
            </a:r>
          </a:p>
        </p:txBody>
      </p:sp>
    </p:spTree>
    <p:extLst>
      <p:ext uri="{BB962C8B-B14F-4D97-AF65-F5344CB8AC3E}">
        <p14:creationId xmlns:p14="http://schemas.microsoft.com/office/powerpoint/2010/main" val="32057996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checkerboard(across)">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randombar(horizontal)">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Creating the loader</a:t>
            </a:r>
          </a:p>
        </p:txBody>
      </p:sp>
      <p:sp>
        <p:nvSpPr>
          <p:cNvPr id="20" name="Text Placeholder 5">
            <a:extLst>
              <a:ext uri="{FF2B5EF4-FFF2-40B4-BE49-F238E27FC236}">
                <a16:creationId xmlns:a16="http://schemas.microsoft.com/office/drawing/2014/main" id="{504E5D65-306B-4269-B2B0-704A90CEB4BD}"/>
              </a:ext>
            </a:extLst>
          </p:cNvPr>
          <p:cNvSpPr txBox="1">
            <a:spLocks/>
          </p:cNvSpPr>
          <p:nvPr/>
        </p:nvSpPr>
        <p:spPr>
          <a:xfrm>
            <a:off x="596442" y="1126568"/>
            <a:ext cx="9409045" cy="4800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dirty="0">
                <a:solidFill>
                  <a:srgbClr val="C00000"/>
                </a:solidFill>
              </a:rPr>
              <a:t>Loader 1- Ragnaros - “The PoC stage”</a:t>
            </a:r>
          </a:p>
        </p:txBody>
      </p:sp>
      <p:graphicFrame>
        <p:nvGraphicFramePr>
          <p:cNvPr id="9" name="Table 40">
            <a:extLst>
              <a:ext uri="{FF2B5EF4-FFF2-40B4-BE49-F238E27FC236}">
                <a16:creationId xmlns:a16="http://schemas.microsoft.com/office/drawing/2014/main" id="{55CBDD4A-80E3-47D5-8818-48CF18819C0D}"/>
              </a:ext>
            </a:extLst>
          </p:cNvPr>
          <p:cNvGraphicFramePr>
            <a:graphicFrameLocks noGrp="1"/>
          </p:cNvGraphicFramePr>
          <p:nvPr>
            <p:extLst>
              <p:ext uri="{D42A27DB-BD31-4B8C-83A1-F6EECF244321}">
                <p14:modId xmlns:p14="http://schemas.microsoft.com/office/powerpoint/2010/main" val="3507876500"/>
              </p:ext>
            </p:extLst>
          </p:nvPr>
        </p:nvGraphicFramePr>
        <p:xfrm>
          <a:off x="112989" y="5172209"/>
          <a:ext cx="11719045" cy="1463040"/>
        </p:xfrm>
        <a:graphic>
          <a:graphicData uri="http://schemas.openxmlformats.org/drawingml/2006/table">
            <a:tbl>
              <a:tblPr firstRow="1" bandRow="1">
                <a:tableStyleId>{18603FDC-E32A-4AB5-989C-0864C3EAD2B8}</a:tableStyleId>
              </a:tblPr>
              <a:tblGrid>
                <a:gridCol w="5849088">
                  <a:extLst>
                    <a:ext uri="{9D8B030D-6E8A-4147-A177-3AD203B41FA5}">
                      <a16:colId xmlns:a16="http://schemas.microsoft.com/office/drawing/2014/main" val="435838020"/>
                    </a:ext>
                  </a:extLst>
                </a:gridCol>
                <a:gridCol w="5869957">
                  <a:extLst>
                    <a:ext uri="{9D8B030D-6E8A-4147-A177-3AD203B41FA5}">
                      <a16:colId xmlns:a16="http://schemas.microsoft.com/office/drawing/2014/main" val="2254455368"/>
                    </a:ext>
                  </a:extLst>
                </a:gridCol>
              </a:tblGrid>
              <a:tr h="165665">
                <a:tc>
                  <a:txBody>
                    <a:bodyPr/>
                    <a:lstStyle/>
                    <a:p>
                      <a:r>
                        <a:rPr lang="nl-BE" sz="1200" dirty="0"/>
                        <a:t>Code </a:t>
                      </a:r>
                    </a:p>
                  </a:txBody>
                  <a:tcPr>
                    <a:solidFill>
                      <a:srgbClr val="C00000"/>
                    </a:solidFill>
                  </a:tcPr>
                </a:tc>
                <a:tc>
                  <a:txBody>
                    <a:bodyPr/>
                    <a:lstStyle/>
                    <a:p>
                      <a:r>
                        <a:rPr lang="nl-BE" sz="1200" dirty="0"/>
                        <a:t>Explanation</a:t>
                      </a:r>
                    </a:p>
                  </a:txBody>
                  <a:tcPr>
                    <a:solidFill>
                      <a:srgbClr val="C00000"/>
                    </a:solidFill>
                  </a:tcPr>
                </a:tc>
                <a:extLst>
                  <a:ext uri="{0D108BD9-81ED-4DB2-BD59-A6C34878D82A}">
                    <a16:rowId xmlns:a16="http://schemas.microsoft.com/office/drawing/2014/main" val="1504379873"/>
                  </a:ext>
                </a:extLst>
              </a:tr>
              <a:tr h="261865">
                <a:tc>
                  <a:txBody>
                    <a:bodyPr/>
                    <a:lstStyle/>
                    <a:p>
                      <a:r>
                        <a:rPr lang="nl-BE" sz="1200" dirty="0"/>
                        <a:t>Assembly.loadFile(string FilePath)</a:t>
                      </a:r>
                    </a:p>
                  </a:txBody>
                  <a:tcPr>
                    <a:solidFill>
                      <a:srgbClr val="C00000"/>
                    </a:solidFill>
                  </a:tcPr>
                </a:tc>
                <a:tc>
                  <a:txBody>
                    <a:bodyPr/>
                    <a:lstStyle/>
                    <a:p>
                      <a:r>
                        <a:rPr lang="nl-BE" sz="1200" dirty="0"/>
                        <a:t>Loads the .NET assembly from the filepath, returns an Assembly object</a:t>
                      </a:r>
                    </a:p>
                  </a:txBody>
                  <a:tcPr>
                    <a:solidFill>
                      <a:srgbClr val="C00000"/>
                    </a:solidFill>
                  </a:tcPr>
                </a:tc>
                <a:extLst>
                  <a:ext uri="{0D108BD9-81ED-4DB2-BD59-A6C34878D82A}">
                    <a16:rowId xmlns:a16="http://schemas.microsoft.com/office/drawing/2014/main" val="2902620923"/>
                  </a:ext>
                </a:extLst>
              </a:tr>
              <a:tr h="261865">
                <a:tc>
                  <a:txBody>
                    <a:bodyPr/>
                    <a:lstStyle/>
                    <a:p>
                      <a:r>
                        <a:rPr lang="en-US" sz="1200" dirty="0"/>
                        <a:t>Object[ ] parameters = new String[] {null}</a:t>
                      </a:r>
                      <a:endParaRPr lang="nl-BE" sz="1200" dirty="0"/>
                    </a:p>
                  </a:txBody>
                  <a:tcPr>
                    <a:solidFill>
                      <a:srgbClr val="C00000"/>
                    </a:solidFill>
                  </a:tcPr>
                </a:tc>
                <a:tc>
                  <a:txBody>
                    <a:bodyPr/>
                    <a:lstStyle/>
                    <a:p>
                      <a:r>
                        <a:rPr lang="en-US" sz="1200" b="0" u="none" dirty="0"/>
                        <a:t>Creates a new Object Array which contains a new (empty) String Array</a:t>
                      </a:r>
                      <a:endParaRPr lang="nl-BE" sz="1200" b="0" u="none" dirty="0"/>
                    </a:p>
                  </a:txBody>
                  <a:tcPr>
                    <a:solidFill>
                      <a:srgbClr val="C00000"/>
                    </a:solidFill>
                  </a:tcPr>
                </a:tc>
                <a:extLst>
                  <a:ext uri="{0D108BD9-81ED-4DB2-BD59-A6C34878D82A}">
                    <a16:rowId xmlns:a16="http://schemas.microsoft.com/office/drawing/2014/main" val="3919069909"/>
                  </a:ext>
                </a:extLst>
              </a:tr>
              <a:tr h="384873">
                <a:tc>
                  <a:txBody>
                    <a:bodyPr/>
                    <a:lstStyle/>
                    <a:p>
                      <a:r>
                        <a:rPr lang="en-US" sz="1200" dirty="0" err="1"/>
                        <a:t>EntryPoint.Invoke</a:t>
                      </a:r>
                      <a:r>
                        <a:rPr lang="en-US" sz="1200" dirty="0"/>
                        <a:t>(null, parameters)</a:t>
                      </a:r>
                      <a:endParaRPr lang="nl-BE" sz="1200" dirty="0"/>
                    </a:p>
                  </a:txBody>
                  <a:tcPr>
                    <a:solidFill>
                      <a:srgbClr val="C00000"/>
                    </a:solidFill>
                  </a:tcPr>
                </a:tc>
                <a:tc>
                  <a:txBody>
                    <a:bodyPr/>
                    <a:lstStyle/>
                    <a:p>
                      <a:r>
                        <a:rPr lang="en-US" sz="1200" dirty="0"/>
                        <a:t>Executes the entry point of the loaded assembly (usually the main method of a program will be the entry point). Passes the parameters to the function (in this case an empty String array</a:t>
                      </a:r>
                      <a:endParaRPr lang="nl-BE" sz="1200" dirty="0"/>
                    </a:p>
                  </a:txBody>
                  <a:tcPr>
                    <a:solidFill>
                      <a:srgbClr val="C00000"/>
                    </a:solidFill>
                  </a:tcPr>
                </a:tc>
                <a:extLst>
                  <a:ext uri="{0D108BD9-81ED-4DB2-BD59-A6C34878D82A}">
                    <a16:rowId xmlns:a16="http://schemas.microsoft.com/office/drawing/2014/main" val="711986544"/>
                  </a:ext>
                </a:extLst>
              </a:tr>
            </a:tbl>
          </a:graphicData>
        </a:graphic>
      </p:graphicFrame>
      <p:pic>
        <p:nvPicPr>
          <p:cNvPr id="4" name="Picture 3">
            <a:extLst>
              <a:ext uri="{FF2B5EF4-FFF2-40B4-BE49-F238E27FC236}">
                <a16:creationId xmlns:a16="http://schemas.microsoft.com/office/drawing/2014/main" id="{6278CBAF-1D4D-4CAA-997F-F64EDC0041FA}"/>
              </a:ext>
            </a:extLst>
          </p:cNvPr>
          <p:cNvPicPr>
            <a:picLocks noChangeAspect="1"/>
          </p:cNvPicPr>
          <p:nvPr/>
        </p:nvPicPr>
        <p:blipFill>
          <a:blip r:embed="rId3"/>
          <a:stretch>
            <a:fillRect/>
          </a:stretch>
        </p:blipFill>
        <p:spPr>
          <a:xfrm>
            <a:off x="413261" y="1606621"/>
            <a:ext cx="7822827" cy="3436113"/>
          </a:xfrm>
          <a:prstGeom prst="rect">
            <a:avLst/>
          </a:prstGeom>
        </p:spPr>
      </p:pic>
    </p:spTree>
    <p:extLst>
      <p:ext uri="{BB962C8B-B14F-4D97-AF65-F5344CB8AC3E}">
        <p14:creationId xmlns:p14="http://schemas.microsoft.com/office/powerpoint/2010/main" val="293476615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Flaws in </a:t>
            </a:r>
            <a:r>
              <a:rPr lang="en-US" sz="3600" b="1" dirty="0" err="1">
                <a:solidFill>
                  <a:schemeClr val="bg1"/>
                </a:solidFill>
                <a:latin typeface="Arial" panose="020B0604020202020204" pitchFamily="34" charset="0"/>
                <a:cs typeface="Arial" panose="020B0604020202020204" pitchFamily="34" charset="0"/>
              </a:rPr>
              <a:t>Ragnaros</a:t>
            </a:r>
            <a:endParaRPr lang="en-US" sz="3600" b="1" dirty="0">
              <a:solidFill>
                <a:schemeClr val="bg1"/>
              </a:solidFill>
              <a:latin typeface="Arial" panose="020B0604020202020204" pitchFamily="34" charset="0"/>
              <a:cs typeface="Arial" panose="020B0604020202020204" pitchFamily="34" charset="0"/>
            </a:endParaRPr>
          </a:p>
        </p:txBody>
      </p:sp>
      <p:pic>
        <p:nvPicPr>
          <p:cNvPr id="6" name="Content Placeholder 7">
            <a:extLst>
              <a:ext uri="{FF2B5EF4-FFF2-40B4-BE49-F238E27FC236}">
                <a16:creationId xmlns:a16="http://schemas.microsoft.com/office/drawing/2014/main" id="{23B802F5-870A-4B50-B450-A834E203C2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6858" y="3089396"/>
            <a:ext cx="1963299" cy="1963299"/>
          </a:xfrm>
          <a:prstGeom prst="rect">
            <a:avLst/>
          </a:prstGeom>
        </p:spPr>
      </p:pic>
      <p:pic>
        <p:nvPicPr>
          <p:cNvPr id="7" name="Picture 6">
            <a:extLst>
              <a:ext uri="{FF2B5EF4-FFF2-40B4-BE49-F238E27FC236}">
                <a16:creationId xmlns:a16="http://schemas.microsoft.com/office/drawing/2014/main" id="{0F65DB48-27D4-4317-8593-C24321CE77AC}"/>
              </a:ext>
            </a:extLst>
          </p:cNvPr>
          <p:cNvPicPr>
            <a:picLocks noChangeAspect="1"/>
          </p:cNvPicPr>
          <p:nvPr/>
        </p:nvPicPr>
        <p:blipFill>
          <a:blip r:embed="rId5"/>
          <a:stretch>
            <a:fillRect/>
          </a:stretch>
        </p:blipFill>
        <p:spPr>
          <a:xfrm>
            <a:off x="3905988" y="1415147"/>
            <a:ext cx="8138103" cy="1487227"/>
          </a:xfrm>
          <a:prstGeom prst="rect">
            <a:avLst/>
          </a:prstGeom>
        </p:spPr>
      </p:pic>
      <p:sp>
        <p:nvSpPr>
          <p:cNvPr id="8" name="TextBox 7">
            <a:extLst>
              <a:ext uri="{FF2B5EF4-FFF2-40B4-BE49-F238E27FC236}">
                <a16:creationId xmlns:a16="http://schemas.microsoft.com/office/drawing/2014/main" id="{EBD92771-B204-4128-B82E-2C2132F2D3EA}"/>
              </a:ext>
            </a:extLst>
          </p:cNvPr>
          <p:cNvSpPr txBox="1"/>
          <p:nvPr/>
        </p:nvSpPr>
        <p:spPr>
          <a:xfrm>
            <a:off x="335360" y="2401518"/>
            <a:ext cx="3308891" cy="584775"/>
          </a:xfrm>
          <a:prstGeom prst="rect">
            <a:avLst/>
          </a:prstGeom>
          <a:noFill/>
        </p:spPr>
        <p:txBody>
          <a:bodyPr wrap="square" rtlCol="0">
            <a:spAutoFit/>
          </a:bodyPr>
          <a:lstStyle/>
          <a:p>
            <a:r>
              <a:rPr lang="nl-BE" sz="3200" dirty="0">
                <a:solidFill>
                  <a:schemeClr val="bg1"/>
                </a:solidFill>
              </a:rPr>
              <a:t>No remote fetch</a:t>
            </a:r>
          </a:p>
        </p:txBody>
      </p:sp>
      <p:sp>
        <p:nvSpPr>
          <p:cNvPr id="10" name="TextBox 9">
            <a:extLst>
              <a:ext uri="{FF2B5EF4-FFF2-40B4-BE49-F238E27FC236}">
                <a16:creationId xmlns:a16="http://schemas.microsoft.com/office/drawing/2014/main" id="{3242111E-4E23-4E7D-88D6-FB3CD55F66BA}"/>
              </a:ext>
            </a:extLst>
          </p:cNvPr>
          <p:cNvSpPr txBox="1"/>
          <p:nvPr/>
        </p:nvSpPr>
        <p:spPr>
          <a:xfrm>
            <a:off x="6867413" y="976140"/>
            <a:ext cx="2032371" cy="523220"/>
          </a:xfrm>
          <a:prstGeom prst="rect">
            <a:avLst/>
          </a:prstGeom>
          <a:noFill/>
        </p:spPr>
        <p:txBody>
          <a:bodyPr wrap="square" rtlCol="0">
            <a:spAutoFit/>
          </a:bodyPr>
          <a:lstStyle/>
          <a:p>
            <a:r>
              <a:rPr lang="nl-BE" sz="2800" dirty="0">
                <a:solidFill>
                  <a:schemeClr val="bg1"/>
                </a:solidFill>
              </a:rPr>
              <a:t>AMSI</a:t>
            </a:r>
          </a:p>
        </p:txBody>
      </p:sp>
      <p:sp>
        <p:nvSpPr>
          <p:cNvPr id="11" name="Multiplication Sign 10">
            <a:extLst>
              <a:ext uri="{FF2B5EF4-FFF2-40B4-BE49-F238E27FC236}">
                <a16:creationId xmlns:a16="http://schemas.microsoft.com/office/drawing/2014/main" id="{0904ADF1-D0FD-4445-9C5F-E6210D8878DB}"/>
              </a:ext>
            </a:extLst>
          </p:cNvPr>
          <p:cNvSpPr/>
          <p:nvPr/>
        </p:nvSpPr>
        <p:spPr>
          <a:xfrm>
            <a:off x="782880" y="4071045"/>
            <a:ext cx="1588520" cy="155317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2" name="TextBox 11">
            <a:extLst>
              <a:ext uri="{FF2B5EF4-FFF2-40B4-BE49-F238E27FC236}">
                <a16:creationId xmlns:a16="http://schemas.microsoft.com/office/drawing/2014/main" id="{34F9C929-BEFF-47DF-8A9D-311FD62E3083}"/>
              </a:ext>
            </a:extLst>
          </p:cNvPr>
          <p:cNvSpPr txBox="1"/>
          <p:nvPr/>
        </p:nvSpPr>
        <p:spPr>
          <a:xfrm>
            <a:off x="6867413" y="3079771"/>
            <a:ext cx="2032371" cy="523220"/>
          </a:xfrm>
          <a:prstGeom prst="rect">
            <a:avLst/>
          </a:prstGeom>
          <a:noFill/>
        </p:spPr>
        <p:txBody>
          <a:bodyPr wrap="square" rtlCol="0">
            <a:spAutoFit/>
          </a:bodyPr>
          <a:lstStyle/>
          <a:p>
            <a:r>
              <a:rPr lang="nl-BE" sz="2800" dirty="0">
                <a:solidFill>
                  <a:schemeClr val="bg1"/>
                </a:solidFill>
              </a:rPr>
              <a:t>ETW</a:t>
            </a:r>
          </a:p>
        </p:txBody>
      </p:sp>
      <p:pic>
        <p:nvPicPr>
          <p:cNvPr id="5" name="Picture 4">
            <a:extLst>
              <a:ext uri="{FF2B5EF4-FFF2-40B4-BE49-F238E27FC236}">
                <a16:creationId xmlns:a16="http://schemas.microsoft.com/office/drawing/2014/main" id="{6F5F5BB0-4112-47B4-AFFB-8B1A6B166471}"/>
              </a:ext>
            </a:extLst>
          </p:cNvPr>
          <p:cNvPicPr>
            <a:picLocks noChangeAspect="1"/>
          </p:cNvPicPr>
          <p:nvPr/>
        </p:nvPicPr>
        <p:blipFill>
          <a:blip r:embed="rId6"/>
          <a:stretch>
            <a:fillRect/>
          </a:stretch>
        </p:blipFill>
        <p:spPr>
          <a:xfrm>
            <a:off x="4602523" y="3602991"/>
            <a:ext cx="7169317" cy="2169563"/>
          </a:xfrm>
          <a:prstGeom prst="rect">
            <a:avLst/>
          </a:prstGeom>
        </p:spPr>
      </p:pic>
    </p:spTree>
    <p:extLst>
      <p:ext uri="{BB962C8B-B14F-4D97-AF65-F5344CB8AC3E}">
        <p14:creationId xmlns:p14="http://schemas.microsoft.com/office/powerpoint/2010/main" val="291946145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F05D9F-100E-2F4E-ABE0-047EED589BD6}"/>
              </a:ext>
            </a:extLst>
          </p:cNvPr>
          <p:cNvSpPr>
            <a:spLocks noGrp="1"/>
          </p:cNvSpPr>
          <p:nvPr>
            <p:ph type="subTitle" idx="1"/>
          </p:nvPr>
        </p:nvSpPr>
        <p:spPr>
          <a:xfrm>
            <a:off x="596442" y="549652"/>
            <a:ext cx="11595557" cy="1042325"/>
          </a:xfrm>
        </p:spPr>
        <p:txBody>
          <a:bodyPr>
            <a:normAutofit/>
          </a:bodyPr>
          <a:lstStyle/>
          <a:p>
            <a:pPr algn="l"/>
            <a:r>
              <a:rPr lang="en-US" sz="3600" b="1" dirty="0">
                <a:solidFill>
                  <a:schemeClr val="bg1"/>
                </a:solidFill>
                <a:latin typeface="Arial" panose="020B0604020202020204" pitchFamily="34" charset="0"/>
                <a:cs typeface="Arial" panose="020B0604020202020204" pitchFamily="34" charset="0"/>
              </a:rPr>
              <a:t>Expanding the loader</a:t>
            </a:r>
          </a:p>
        </p:txBody>
      </p:sp>
      <p:sp>
        <p:nvSpPr>
          <p:cNvPr id="13" name="Text Placeholder 5">
            <a:extLst>
              <a:ext uri="{FF2B5EF4-FFF2-40B4-BE49-F238E27FC236}">
                <a16:creationId xmlns:a16="http://schemas.microsoft.com/office/drawing/2014/main" id="{8AC9CF00-E6B1-44D2-A28A-51575AE50D54}"/>
              </a:ext>
            </a:extLst>
          </p:cNvPr>
          <p:cNvSpPr txBox="1">
            <a:spLocks/>
          </p:cNvSpPr>
          <p:nvPr/>
        </p:nvSpPr>
        <p:spPr>
          <a:xfrm>
            <a:off x="596442" y="1126568"/>
            <a:ext cx="9409045" cy="4800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dirty="0">
                <a:solidFill>
                  <a:srgbClr val="C00000"/>
                </a:solidFill>
              </a:rPr>
              <a:t>Loader 2- Illidan - “The Web angle”</a:t>
            </a:r>
          </a:p>
        </p:txBody>
      </p:sp>
      <p:pic>
        <p:nvPicPr>
          <p:cNvPr id="14" name="Content Placeholder 6">
            <a:extLst>
              <a:ext uri="{FF2B5EF4-FFF2-40B4-BE49-F238E27FC236}">
                <a16:creationId xmlns:a16="http://schemas.microsoft.com/office/drawing/2014/main" id="{975A4CA7-BC3F-4330-808B-65760F4CA8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83930" y="3183164"/>
            <a:ext cx="2401444" cy="2401444"/>
          </a:xfrm>
          <a:prstGeom prst="rect">
            <a:avLst/>
          </a:prstGeom>
        </p:spPr>
      </p:pic>
      <p:pic>
        <p:nvPicPr>
          <p:cNvPr id="15" name="Graphic 14">
            <a:extLst>
              <a:ext uri="{FF2B5EF4-FFF2-40B4-BE49-F238E27FC236}">
                <a16:creationId xmlns:a16="http://schemas.microsoft.com/office/drawing/2014/main" id="{4F95A60C-98B5-4E02-8AA4-FB5606057C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63365" y="3437510"/>
            <a:ext cx="1094247" cy="1094247"/>
          </a:xfrm>
          <a:prstGeom prst="rect">
            <a:avLst/>
          </a:prstGeom>
        </p:spPr>
      </p:pic>
      <p:pic>
        <p:nvPicPr>
          <p:cNvPr id="16" name="Content Placeholder 7">
            <a:extLst>
              <a:ext uri="{FF2B5EF4-FFF2-40B4-BE49-F238E27FC236}">
                <a16:creationId xmlns:a16="http://schemas.microsoft.com/office/drawing/2014/main" id="{609B6274-4B44-4254-AD2C-EB10D9BF80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85764" y="1434977"/>
            <a:ext cx="1605215" cy="1605215"/>
          </a:xfrm>
          <a:prstGeom prst="rect">
            <a:avLst/>
          </a:prstGeom>
        </p:spPr>
      </p:pic>
      <p:sp>
        <p:nvSpPr>
          <p:cNvPr id="17" name="Arrow: Right 16">
            <a:extLst>
              <a:ext uri="{FF2B5EF4-FFF2-40B4-BE49-F238E27FC236}">
                <a16:creationId xmlns:a16="http://schemas.microsoft.com/office/drawing/2014/main" id="{D2025279-431B-475B-92D6-B39F57A792E4}"/>
              </a:ext>
            </a:extLst>
          </p:cNvPr>
          <p:cNvSpPr/>
          <p:nvPr/>
        </p:nvSpPr>
        <p:spPr>
          <a:xfrm rot="20267713">
            <a:off x="7230272" y="2530288"/>
            <a:ext cx="3110593" cy="848017"/>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t>Reflection</a:t>
            </a:r>
          </a:p>
        </p:txBody>
      </p:sp>
      <p:pic>
        <p:nvPicPr>
          <p:cNvPr id="18" name="Picture 2" descr="Illidan by Jayron J the door of dark | Warcraft art, World of warcraft  wallpaper, World of warcraft game">
            <a:extLst>
              <a:ext uri="{FF2B5EF4-FFF2-40B4-BE49-F238E27FC236}">
                <a16:creationId xmlns:a16="http://schemas.microsoft.com/office/drawing/2014/main" id="{B3BAD2DE-81BC-4B60-9381-4F44D886FE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923" y="1628125"/>
            <a:ext cx="3327180" cy="434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9724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par>
                          <p:cTn id="8" fill="hold">
                            <p:stCondLst>
                              <p:cond delay="500"/>
                            </p:stCondLst>
                            <p:childTnLst>
                              <p:par>
                                <p:cTn id="9" presetID="5" presetClass="entr" presetSubtype="10" fill="hold" grpId="0" nodeType="afterEffect">
                                  <p:stCondLst>
                                    <p:cond delay="500"/>
                                  </p:stCondLst>
                                  <p:childTnLst>
                                    <p:set>
                                      <p:cBhvr>
                                        <p:cTn id="10" dur="1" fill="hold">
                                          <p:stCondLst>
                                            <p:cond delay="0"/>
                                          </p:stCondLst>
                                        </p:cTn>
                                        <p:tgtEl>
                                          <p:spTgt spid="17"/>
                                        </p:tgtEl>
                                        <p:attrNameLst>
                                          <p:attrName>style.visibility</p:attrName>
                                        </p:attrNameLst>
                                      </p:cBhvr>
                                      <p:to>
                                        <p:strVal val="visible"/>
                                      </p:to>
                                    </p:set>
                                    <p:animEffect transition="in" filter="checkerboard(across)">
                                      <p:cBhvr>
                                        <p:cTn id="11" dur="500"/>
                                        <p:tgtEl>
                                          <p:spTgt spid="1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520</TotalTime>
  <Words>1306</Words>
  <Application>Microsoft Office PowerPoint</Application>
  <PresentationFormat>Widescreen</PresentationFormat>
  <Paragraphs>149</Paragraphs>
  <Slides>34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From zero to hero: creating a reflective loader in 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Dostie, Marc</dc:creator>
  <cp:lastModifiedBy>Jean-François Maes</cp:lastModifiedBy>
  <cp:revision>30</cp:revision>
  <dcterms:created xsi:type="dcterms:W3CDTF">2021-01-25T15:59:48Z</dcterms:created>
  <dcterms:modified xsi:type="dcterms:W3CDTF">2021-07-27T15:37:38Z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3389092-319b-43f4-994a-147c45ecc136_Enabled">
    <vt:lpwstr>True</vt:lpwstr>
  </property>
  <property fmtid="{D5CDD505-2E9C-101B-9397-08002B2CF9AE}" pid="3" name="MSIP_Label_13389092-319b-43f4-994a-147c45ecc136_SiteId">
    <vt:lpwstr>164afbb8-0550-43cc-94da-24e7f8574228</vt:lpwstr>
  </property>
  <property fmtid="{D5CDD505-2E9C-101B-9397-08002B2CF9AE}" pid="4" name="MSIP_Label_13389092-319b-43f4-994a-147c45ecc136_Owner">
    <vt:lpwstr>Jean@JEAN-PC</vt:lpwstr>
  </property>
  <property fmtid="{D5CDD505-2E9C-101B-9397-08002B2CF9AE}" pid="5" name="MSIP_Label_13389092-319b-43f4-994a-147c45ecc136_SetDate">
    <vt:lpwstr>2021-07-16T10:43:08.9428809Z</vt:lpwstr>
  </property>
  <property fmtid="{D5CDD505-2E9C-101B-9397-08002B2CF9AE}" pid="6" name="MSIP_Label_13389092-319b-43f4-994a-147c45ecc136_Name">
    <vt:lpwstr>Public</vt:lpwstr>
  </property>
  <property fmtid="{D5CDD505-2E9C-101B-9397-08002B2CF9AE}" pid="7" name="MSIP_Label_13389092-319b-43f4-994a-147c45ecc136_Application">
    <vt:lpwstr>Microsoft Azure Information Protection</vt:lpwstr>
  </property>
  <property fmtid="{D5CDD505-2E9C-101B-9397-08002B2CF9AE}" pid="8" name="MSIP_Label_13389092-319b-43f4-994a-147c45ecc136_ActionId">
    <vt:lpwstr>bcb8270a-3368-473b-9686-8fcb97530aae</vt:lpwstr>
  </property>
  <property fmtid="{D5CDD505-2E9C-101B-9397-08002B2CF9AE}" pid="9" name="MSIP_Label_13389092-319b-43f4-994a-147c45ecc136_Extended_MSFT_Method">
    <vt:lpwstr>Manual</vt:lpwstr>
  </property>
  <property fmtid="{D5CDD505-2E9C-101B-9397-08002B2CF9AE}" pid="10" name="Sensitivity">
    <vt:lpwstr>Public</vt:lpwstr>
  </property>
</Properties>
</file>